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2" r:id="rId2"/>
    <p:sldId id="276" r:id="rId3"/>
    <p:sldId id="277" r:id="rId4"/>
    <p:sldId id="280" r:id="rId5"/>
    <p:sldId id="279" r:id="rId6"/>
    <p:sldId id="282" r:id="rId7"/>
    <p:sldId id="258" r:id="rId8"/>
    <p:sldId id="283" r:id="rId9"/>
    <p:sldId id="285" r:id="rId10"/>
    <p:sldId id="284" r:id="rId11"/>
    <p:sldId id="286" r:id="rId12"/>
    <p:sldId id="281" r:id="rId13"/>
    <p:sldId id="289" r:id="rId14"/>
    <p:sldId id="287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26F5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8"/>
    <p:restoredTop sz="73736"/>
  </p:normalViewPr>
  <p:slideViewPr>
    <p:cSldViewPr snapToGrid="0" snapToObjects="1">
      <p:cViewPr varScale="1">
        <p:scale>
          <a:sx n="89" d="100"/>
          <a:sy n="89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DD7A6-CD2D-6F45-B39D-3285CFD9352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F2050-1CC1-8340-9095-602E867A2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14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</a:t>
            </a:r>
            <a:r>
              <a:rPr lang="en-US" altLang="zh-CN" dirty="0"/>
              <a:t>llo.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Liqian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KULeuven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“Customized Multi-Person Tracker”.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MPI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intelligent</a:t>
            </a:r>
            <a:r>
              <a:rPr lang="zh-CN" altLang="en-US" dirty="0"/>
              <a:t> </a:t>
            </a:r>
            <a:r>
              <a:rPr lang="en-US" altLang="zh-CN" dirty="0"/>
              <a:t>systems,</a:t>
            </a:r>
            <a:r>
              <a:rPr lang="zh-CN" altLang="en-US" dirty="0"/>
              <a:t> </a:t>
            </a:r>
            <a:r>
              <a:rPr lang="en-US" altLang="zh-CN" dirty="0"/>
              <a:t>Univ.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Tubingen,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ETHZ.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Siyu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co-first</a:t>
            </a:r>
            <a:r>
              <a:rPr lang="zh-CN" altLang="en-US" dirty="0"/>
              <a:t> </a:t>
            </a:r>
            <a:r>
              <a:rPr lang="en-US" altLang="zh-CN" dirty="0"/>
              <a:t>author.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89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2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MOT</a:t>
            </a:r>
            <a:r>
              <a:rPr lang="zh-CN" altLang="en-US" dirty="0"/>
              <a:t> </a:t>
            </a:r>
            <a:r>
              <a:rPr lang="en-US" altLang="zh-CN" dirty="0"/>
              <a:t>scenes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re-ID</a:t>
            </a:r>
            <a:r>
              <a:rPr lang="zh-CN" altLang="en-US" dirty="0"/>
              <a:t> </a:t>
            </a:r>
            <a:r>
              <a:rPr lang="en-US" altLang="zh-CN" dirty="0"/>
              <a:t>dataset.</a:t>
            </a:r>
          </a:p>
          <a:p>
            <a:endParaRPr lang="en-US" dirty="0"/>
          </a:p>
          <a:p>
            <a:r>
              <a:rPr lang="en-US" altLang="zh-CN" dirty="0"/>
              <a:t>Besides,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scenes,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characteristics,</a:t>
            </a:r>
            <a:r>
              <a:rPr lang="zh-CN" altLang="en-US" dirty="0"/>
              <a:t> 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illumination</a:t>
            </a:r>
            <a:r>
              <a:rPr lang="zh-CN" altLang="en-US" dirty="0"/>
              <a:t> </a:t>
            </a:r>
            <a:r>
              <a:rPr lang="en-US" altLang="zh-CN" dirty="0"/>
              <a:t>variations,</a:t>
            </a:r>
            <a:r>
              <a:rPr lang="zh-CN" altLang="en-US" dirty="0"/>
              <a:t> </a:t>
            </a:r>
            <a:r>
              <a:rPr lang="en-US" altLang="zh-CN" dirty="0"/>
              <a:t>heavy</a:t>
            </a:r>
            <a:r>
              <a:rPr lang="zh-CN" altLang="en-US" dirty="0"/>
              <a:t> </a:t>
            </a:r>
            <a:r>
              <a:rPr lang="en-US" altLang="zh-CN" dirty="0"/>
              <a:t>occlusions,</a:t>
            </a:r>
            <a:r>
              <a:rPr lang="zh-CN" altLang="en-US" dirty="0"/>
              <a:t> </a:t>
            </a:r>
            <a:r>
              <a:rPr lang="en-US" altLang="zh-CN" dirty="0"/>
              <a:t>moving</a:t>
            </a:r>
            <a:r>
              <a:rPr lang="zh-CN" altLang="en-US" dirty="0"/>
              <a:t> </a:t>
            </a:r>
            <a:r>
              <a:rPr lang="en-US" altLang="zh-CN" dirty="0"/>
              <a:t>blurry.</a:t>
            </a:r>
          </a:p>
          <a:p>
            <a:endParaRPr lang="en-US" dirty="0"/>
          </a:p>
          <a:p>
            <a:r>
              <a:rPr lang="en-US" altLang="zh-CN" dirty="0"/>
              <a:t>Therefore,</a:t>
            </a:r>
            <a:r>
              <a:rPr lang="zh-CN" altLang="en-US" dirty="0"/>
              <a:t> </a:t>
            </a:r>
            <a:r>
              <a:rPr lang="en-US" altLang="zh-CN" dirty="0"/>
              <a:t>jointly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re-ID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MOT</a:t>
            </a:r>
            <a:r>
              <a:rPr lang="zh-CN" altLang="en-US" dirty="0"/>
              <a:t> </a:t>
            </a:r>
            <a:r>
              <a:rPr lang="en-US" altLang="zh-CN" dirty="0"/>
              <a:t>sequences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significantly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accuracy.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80%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rest</a:t>
            </a:r>
            <a:r>
              <a:rPr lang="zh-CN" altLang="en-US" dirty="0"/>
              <a:t> </a:t>
            </a:r>
            <a:r>
              <a:rPr lang="en-US" altLang="zh-CN" dirty="0"/>
              <a:t>20%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testing.</a:t>
            </a:r>
          </a:p>
          <a:p>
            <a:endParaRPr lang="en-US" altLang="zh-CN" dirty="0"/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cs typeface="Arial" panose="020B0604020202020204" pitchFamily="34" charset="0"/>
              </a:rPr>
              <a:t>verification-classification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architecture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can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also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improve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the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accuracy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lot,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especially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when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the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training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and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testing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scenes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are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very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different.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For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example,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training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Market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data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and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testing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MOT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data,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the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accuracy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can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be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improved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80.7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with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the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additional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Classification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subnet.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64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cs typeface="Arial" panose="020B0604020202020204" pitchFamily="34" charset="0"/>
              </a:rPr>
              <a:t>End-to-end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adaptation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can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significantly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improve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the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accuracy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multi-people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tracking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scenes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96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cs typeface="Arial" panose="020B0604020202020204" pitchFamily="34" charset="0"/>
              </a:rPr>
              <a:t>In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addition,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without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trained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with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dataset,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namely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direct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adapting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the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ImageNet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pretrained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model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can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also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give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reasonable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performance.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is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comparable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the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results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of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Generic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Net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pretrained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with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additional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dataset.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cs typeface="Arial" panose="020B0604020202020204" pitchFamily="34" charset="0"/>
              </a:rPr>
              <a:t>This</a:t>
            </a:r>
            <a:r>
              <a:rPr lang="zh-CN" altLang="en-US" dirty="0">
                <a:cs typeface="Arial" panose="020B0604020202020204" pitchFamily="34" charset="0"/>
              </a:rPr>
              <a:t>  </a:t>
            </a:r>
            <a:r>
              <a:rPr lang="en-US" altLang="zh-CN" dirty="0">
                <a:cs typeface="Arial" panose="020B0604020202020204" pitchFamily="34" charset="0"/>
              </a:rPr>
              <a:t>phenomenon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also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shows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the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large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domain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gap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between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the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standard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dataset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and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diverse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tracking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scenarios.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37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work,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come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poster.</a:t>
            </a:r>
            <a:r>
              <a:rPr lang="zh-CN" altLang="en-US" dirty="0"/>
              <a:t> </a:t>
            </a: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4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To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solve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long-term occlusion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challenge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multi-person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tracking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problem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with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person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re-identification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technique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which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makes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much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success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recently.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persons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various</a:t>
            </a:r>
            <a:r>
              <a:rPr lang="zh-CN" altLang="en-US" dirty="0"/>
              <a:t> </a:t>
            </a:r>
            <a:r>
              <a:rPr lang="en-US" altLang="zh-CN" dirty="0"/>
              <a:t>crowded</a:t>
            </a:r>
            <a:r>
              <a:rPr lang="zh-CN" altLang="en-US" dirty="0"/>
              <a:t> </a:t>
            </a:r>
            <a:r>
              <a:rPr lang="en-US" altLang="zh-CN" dirty="0"/>
              <a:t>street</a:t>
            </a:r>
            <a:r>
              <a:rPr lang="zh-CN" altLang="en-US" dirty="0"/>
              <a:t> </a:t>
            </a:r>
            <a:r>
              <a:rPr lang="en-US" altLang="zh-CN" dirty="0"/>
              <a:t>scenes,</a:t>
            </a:r>
            <a:r>
              <a:rPr lang="zh-CN" altLang="en-US" dirty="0"/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where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long-term occlusion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pose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 major challenge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video,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bounding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sec</a:t>
            </a:r>
            <a:r>
              <a:rPr lang="zh-CN" altLang="en-US" dirty="0"/>
              <a:t> </a:t>
            </a:r>
            <a:r>
              <a:rPr lang="en-US" altLang="zh-CN" dirty="0"/>
              <a:t>video.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changed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long-term</a:t>
            </a:r>
            <a:r>
              <a:rPr lang="zh-CN" altLang="en-US" dirty="0"/>
              <a:t> </a:t>
            </a:r>
            <a:r>
              <a:rPr lang="en-US" altLang="zh-CN" dirty="0"/>
              <a:t>occlusion.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challenge,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adapt the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re-ID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sequence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ierarchical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clustering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14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brief</a:t>
            </a:r>
            <a:r>
              <a:rPr lang="zh-CN" altLang="en-US" dirty="0"/>
              <a:t> </a:t>
            </a:r>
            <a:r>
              <a:rPr lang="en-US" altLang="zh-CN" dirty="0"/>
              <a:t>introduction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clustering.</a:t>
            </a:r>
          </a:p>
          <a:p>
            <a:endParaRPr lang="en-US" dirty="0"/>
          </a:p>
          <a:p>
            <a:r>
              <a:rPr lang="en-US" altLang="zh-CN" dirty="0"/>
              <a:t>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2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obtain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feasible</a:t>
            </a:r>
            <a:r>
              <a:rPr lang="zh-CN" altLang="en-US" dirty="0"/>
              <a:t> </a:t>
            </a:r>
            <a:r>
              <a:rPr lang="en-US" altLang="zh-CN" dirty="0"/>
              <a:t>decomposition,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cycle</a:t>
            </a:r>
            <a:r>
              <a:rPr lang="zh-CN" altLang="en-US" dirty="0"/>
              <a:t> 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8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summarization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cut</a:t>
            </a:r>
            <a:r>
              <a:rPr lang="zh-CN" altLang="en-US" dirty="0"/>
              <a:t> </a:t>
            </a:r>
            <a:r>
              <a:rPr lang="en-US" altLang="zh-CN" dirty="0" err="1"/>
              <a:t>x_e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 err="1"/>
              <a:t>c_e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85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59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7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google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41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298CA-807F-0D40-9A74-0557337EE7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9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20A2-EA6F-8B40-B7BB-EC3ABF974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85B31-59CA-E242-9B33-FA4E4CC1C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223EE-C491-D740-8084-0EE24EFC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5B3A0-B45B-914C-AF30-6C3C041E5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18D4E-0FF0-D240-860E-5279CB82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5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6211-758A-2C46-A3E6-F9DA5420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2C3F5-BB86-5645-AEAC-435946866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7C115-79D0-FC4B-80EF-20A36A38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BC36A-64E0-0546-8F18-B4668F4BC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F6F2F-95E7-4E4B-B862-CF847FE10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DB30C-8ACC-AF4E-9A5F-4ED9352D0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C4565-4BCB-D449-A0D4-54C9413D4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59132-2D0F-0B4E-9704-DEC9E734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84C39-76E8-C342-BB18-C5F612192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06E71-7A30-384F-AD1C-40848859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7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1F055-CF77-0B4F-B848-F999855F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C14A6-5ECD-8C4F-A2AC-57377E3BE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C1BC0-C4DD-5445-9D50-1AB008ED3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0A167-F9B0-8945-9EB1-475FBE79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5345C-07CF-274D-8635-DB2AC3ED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A2A74-0FA0-3E42-AB38-57E0F51A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CBDB5-FB6A-434F-8F5A-B8605D52F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7BB20-8907-0B4B-9A9B-90176787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077EB-A5D3-754E-8C7F-6314D68E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CBCA-2521-944B-8BC1-A1DBA627E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EF42-7E86-D64E-BE53-2E512586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68B15-39ED-B84B-9E7A-0C1986534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37AE4-3DED-5349-AA05-771E943F4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F0E8B-76B0-5244-AF67-1B0E4937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AFD7-D0B8-B743-86BB-8B2BADB8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E7001-8D3D-B24C-A3D5-348AC543F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FC7-DCF6-5044-9F0A-2D09C758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9608F-955A-4B46-8B43-A099B69DF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CC395-F066-3145-B717-1AEDFB2F1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1E40B-675A-134B-96D0-5CBA08844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8E2E6-B577-B448-B3D2-0272A9D01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CD095-635C-A447-B6B5-E6BC3A4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CA184-B620-3C44-A5F2-AD3DAF40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0FD2D-BBAC-EA48-A1A0-29E6BFF8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7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43F2-1396-FF49-BE11-F82084B0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AD5E0-1451-D045-914F-A2A0CF10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4936D-9928-9541-9B24-59F57E2D7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99349-E043-7F4D-BBAF-9E66CAD6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3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68D34-63DC-2E40-A677-44FD52EF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017A4-09ED-9D4E-9B6E-5109906D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71EBC-E01E-CE47-B648-FA7927B4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2BFD-BF05-EC4F-85E3-44C1D3F2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999F-A300-7B48-BDB4-2CBF7AB27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18F20-91F7-FA48-BD1B-27170F9BA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00619-B1D8-7C48-B82F-DE314AF4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15A7E-E48B-E947-AE18-832DBA4A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F9054-F989-E44F-9918-C3FE98D50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6877-163F-1A43-8D87-842045C2A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CAB76-B0BD-EC4B-80DD-B5982EE21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92D1C-D806-2A45-AF59-5B3A20F8A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D190-61DE-2840-9126-2CD238871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21E7C-A472-ED46-81AE-3182FB32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09ECF-6FBB-AC4D-8CAB-ABAD7CC4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6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B0C81-3042-794B-99FF-ACBBC4D3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FCF97-2BB7-D64A-85D9-79CFD209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1C95-5CC6-5949-BDF0-377BEE2C4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B3139-0AD6-3449-BD36-FF96E4F24EC5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D7CC0-7123-1E4F-9069-9A19AE15F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7DA3B-B67C-A747-88D9-9DAFF6B5F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EB839-60F0-B048-87F7-1B7E4A6F7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1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60"/>
    </mc:Choice>
    <mc:Fallback xmlns="">
      <p:transition spd="slow" advClick="0" advTm="6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svg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emf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v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v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012334-12D6-674C-B152-2AD1C659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154" y="503289"/>
            <a:ext cx="12192000" cy="996493"/>
          </a:xfrm>
        </p:spPr>
        <p:txBody>
          <a:bodyPr>
            <a:noAutofit/>
          </a:bodyPr>
          <a:lstStyle/>
          <a:p>
            <a:pPr algn="ctr">
              <a:lnSpc>
                <a:spcPts val="5600"/>
              </a:lnSpc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altLang="en-US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FE1A98D6-4BF8-0B44-A956-A8DCC9427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592" y="5349176"/>
            <a:ext cx="2839182" cy="10324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31A6F7E-C151-D443-9E3F-39B15C1B53B5}"/>
              </a:ext>
            </a:extLst>
          </p:cNvPr>
          <p:cNvSpPr txBox="1">
            <a:spLocks/>
          </p:cNvSpPr>
          <p:nvPr/>
        </p:nvSpPr>
        <p:spPr>
          <a:xfrm>
            <a:off x="2068633" y="4323117"/>
            <a:ext cx="7788346" cy="7211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00"/>
              </a:lnSpc>
            </a:pP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KU Leuven      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MPI for Intelligent Systems</a:t>
            </a:r>
          </a:p>
          <a:p>
            <a:pPr algn="ctr">
              <a:lnSpc>
                <a:spcPts val="3500"/>
              </a:lnSpc>
            </a:pP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University of Tübingen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ETH Zürich</a:t>
            </a:r>
            <a:endParaRPr lang="en-US" altLang="en-US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49040-24EE-6945-A115-A45A4E420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7092" y="1688995"/>
            <a:ext cx="1437730" cy="19636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153A04-3AEA-8A4A-BFCB-3C925F1783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3225" y="1688995"/>
            <a:ext cx="1485503" cy="196364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BCEEB19-5805-B542-8A1B-9070E0963886}"/>
              </a:ext>
            </a:extLst>
          </p:cNvPr>
          <p:cNvSpPr txBox="1">
            <a:spLocks/>
          </p:cNvSpPr>
          <p:nvPr/>
        </p:nvSpPr>
        <p:spPr>
          <a:xfrm>
            <a:off x="-276226" y="-1566854"/>
            <a:ext cx="12192000" cy="1486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600"/>
              </a:lnSpc>
            </a:pPr>
            <a:r>
              <a:rPr lang="en-US" sz="2400" dirty="0" err="1"/>
              <a:t>Liqian</a:t>
            </a:r>
            <a:r>
              <a:rPr lang="en-US" sz="2400" dirty="0"/>
              <a:t> Ma</a:t>
            </a:r>
            <a:r>
              <a:rPr lang="en-US" sz="2400" baseline="30000" dirty="0"/>
              <a:t>1</a:t>
            </a:r>
            <a:r>
              <a:rPr lang="en-US" sz="2400" dirty="0"/>
              <a:t>   </a:t>
            </a:r>
            <a:r>
              <a:rPr lang="en-US" sz="2400" dirty="0" err="1"/>
              <a:t>Qianru</a:t>
            </a:r>
            <a:r>
              <a:rPr lang="en-US" sz="2400" dirty="0"/>
              <a:t> Sun</a:t>
            </a:r>
            <a:r>
              <a:rPr lang="en-US" sz="2400" baseline="30000" dirty="0"/>
              <a:t>2* </a:t>
            </a:r>
            <a:r>
              <a:rPr lang="en-US" sz="2400" dirty="0"/>
              <a:t>  </a:t>
            </a:r>
            <a:r>
              <a:rPr lang="en-US" sz="2400" dirty="0" err="1"/>
              <a:t>Stamatios</a:t>
            </a:r>
            <a:r>
              <a:rPr lang="en-US" sz="2400" dirty="0"/>
              <a:t> Georgoulis</a:t>
            </a:r>
            <a:r>
              <a:rPr lang="en-US" sz="2400" baseline="30000" dirty="0"/>
              <a:t>1 </a:t>
            </a:r>
            <a:r>
              <a:rPr lang="en-US" sz="2400" dirty="0"/>
              <a:t>  Luc Van Gool</a:t>
            </a:r>
            <a:r>
              <a:rPr lang="en-US" sz="2400" baseline="30000" dirty="0"/>
              <a:t>1,3</a:t>
            </a:r>
            <a:r>
              <a:rPr lang="en-US" sz="2400" dirty="0"/>
              <a:t>   </a:t>
            </a:r>
            <a:r>
              <a:rPr lang="en-US" sz="2400" dirty="0" err="1"/>
              <a:t>Bernt</a:t>
            </a:r>
            <a:r>
              <a:rPr lang="en-US" sz="2400" dirty="0"/>
              <a:t> Schiele</a:t>
            </a:r>
            <a:r>
              <a:rPr lang="en-US" sz="2400" baseline="30000" dirty="0"/>
              <a:t>2</a:t>
            </a:r>
            <a:r>
              <a:rPr lang="en-US" sz="2400" dirty="0"/>
              <a:t>   Mario Fritz</a:t>
            </a:r>
            <a:r>
              <a:rPr lang="en-US" sz="2400" baseline="30000" dirty="0"/>
              <a:t>2</a:t>
            </a:r>
            <a:br>
              <a:rPr lang="en-US" sz="2400" baseline="30000" dirty="0"/>
            </a:br>
            <a:r>
              <a:rPr lang="en-US" sz="2400" baseline="30000" dirty="0"/>
              <a:t>1</a:t>
            </a:r>
            <a:r>
              <a:rPr lang="en-US" sz="2400" dirty="0"/>
              <a:t>KU Leuven      </a:t>
            </a:r>
            <a:r>
              <a:rPr lang="en-US" sz="2400" baseline="30000" dirty="0"/>
              <a:t>2</a:t>
            </a:r>
            <a:r>
              <a:rPr lang="en-US" sz="2400" dirty="0"/>
              <a:t>MPI for Informatics       </a:t>
            </a:r>
            <a:r>
              <a:rPr lang="en-US" sz="2400" baseline="30000" dirty="0"/>
              <a:t>3</a:t>
            </a:r>
            <a:r>
              <a:rPr lang="en-US" sz="2400" dirty="0"/>
              <a:t>ETH Zürich       </a:t>
            </a:r>
            <a:r>
              <a:rPr lang="en-US" sz="1800" dirty="0"/>
              <a:t>*Corresponding author</a:t>
            </a:r>
            <a:endParaRPr lang="en-US" altLang="en-US" sz="18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0709DE-1B3B-9B4F-BF8A-A88B82751302}"/>
              </a:ext>
            </a:extLst>
          </p:cNvPr>
          <p:cNvSpPr/>
          <p:nvPr/>
        </p:nvSpPr>
        <p:spPr>
          <a:xfrm>
            <a:off x="1691997" y="3681071"/>
            <a:ext cx="1715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Liqian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239EF-C96A-4142-A91D-1A78072875A2}"/>
              </a:ext>
            </a:extLst>
          </p:cNvPr>
          <p:cNvSpPr/>
          <p:nvPr/>
        </p:nvSpPr>
        <p:spPr>
          <a:xfrm>
            <a:off x="4014826" y="3681071"/>
            <a:ext cx="1897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Siyu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Tang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,3</a:t>
            </a:r>
            <a:r>
              <a:rPr lang="zh-CN" alt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0C7308-27FD-0844-9989-22CF6B682141}"/>
              </a:ext>
            </a:extLst>
          </p:cNvPr>
          <p:cNvSpPr/>
          <p:nvPr/>
        </p:nvSpPr>
        <p:spPr>
          <a:xfrm>
            <a:off x="6042981" y="3681071"/>
            <a:ext cx="2523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Michael J. Black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1CC96E-C614-BD4C-8640-3188B6329246}"/>
              </a:ext>
            </a:extLst>
          </p:cNvPr>
          <p:cNvSpPr/>
          <p:nvPr/>
        </p:nvSpPr>
        <p:spPr>
          <a:xfrm>
            <a:off x="8700445" y="3681071"/>
            <a:ext cx="2313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Luc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Van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Gool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1,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CC7866-2715-3547-964C-701B0348B7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0635" y="5346190"/>
            <a:ext cx="2261513" cy="10354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4E94C4-BF1B-6745-AF4E-04085E7264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59" y="1688995"/>
            <a:ext cx="1466517" cy="1963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E4C7E-B371-5F44-8CB6-D5BD9F8A4F3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5442" y="1688995"/>
            <a:ext cx="1485503" cy="19587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377FF9D-50A9-E940-A142-5219113CFFC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5009" y="5346191"/>
            <a:ext cx="4241473" cy="102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EC40C-1E54-A84C-97E6-088793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A1084-4E94-EE46-96C4-8FEF8ACD0A75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088F43-D175-5F4A-8788-373172766EDE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0F8C1-9CB9-F54F-8A8E-BC19D8833389}"/>
              </a:ext>
            </a:extLst>
          </p:cNvPr>
          <p:cNvSpPr/>
          <p:nvPr/>
        </p:nvSpPr>
        <p:spPr>
          <a:xfrm>
            <a:off x="182417" y="878776"/>
            <a:ext cx="5686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Hierarchical tracking framework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A7D2AB-9F32-0049-B698-546744226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505" t="14527" r="22196" b="78806"/>
          <a:stretch/>
        </p:blipFill>
        <p:spPr>
          <a:xfrm>
            <a:off x="1790196" y="2664138"/>
            <a:ext cx="7963401" cy="271588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18AAD7-0743-3347-B02C-ABCAA4398EF3}"/>
              </a:ext>
            </a:extLst>
          </p:cNvPr>
          <p:cNvGrpSpPr/>
          <p:nvPr/>
        </p:nvGrpSpPr>
        <p:grpSpPr>
          <a:xfrm>
            <a:off x="1187824" y="1592648"/>
            <a:ext cx="9484659" cy="958043"/>
            <a:chOff x="1187824" y="1592648"/>
            <a:chExt cx="9484659" cy="116989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532DE3-183D-3D47-B595-BBD34AFB394C}"/>
                </a:ext>
              </a:extLst>
            </p:cNvPr>
            <p:cNvSpPr/>
            <p:nvPr/>
          </p:nvSpPr>
          <p:spPr>
            <a:xfrm>
              <a:off x="11878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Local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clustering</a:t>
              </a:r>
              <a:endParaRPr lang="en-US" sz="2400" b="1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9AAF5A-347A-DD41-8AE3-9752A4CDF98A}"/>
                </a:ext>
              </a:extLst>
            </p:cNvPr>
            <p:cNvSpPr/>
            <p:nvPr/>
          </p:nvSpPr>
          <p:spPr>
            <a:xfrm>
              <a:off x="81982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Global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clustering</a:t>
              </a:r>
              <a:endParaRPr lang="en-US" sz="2400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B6FD94-2148-CB45-B1CF-DD9211BE52DE}"/>
                </a:ext>
              </a:extLst>
            </p:cNvPr>
            <p:cNvSpPr/>
            <p:nvPr/>
          </p:nvSpPr>
          <p:spPr>
            <a:xfrm>
              <a:off x="46930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Re-ID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Adaptation</a:t>
              </a:r>
              <a:r>
                <a:rPr lang="zh-CN" altLang="en-US" sz="2400" b="1" dirty="0"/>
                <a:t> </a:t>
              </a:r>
              <a:endParaRPr lang="en-US" sz="2400" b="1" dirty="0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C7950795-80BC-1A44-A606-7F5DBD7895FD}"/>
                </a:ext>
              </a:extLst>
            </p:cNvPr>
            <p:cNvSpPr/>
            <p:nvPr/>
          </p:nvSpPr>
          <p:spPr>
            <a:xfrm>
              <a:off x="3877236" y="1966346"/>
              <a:ext cx="546847" cy="403411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482CB35F-039A-FA44-818D-8D919631EE00}"/>
                </a:ext>
              </a:extLst>
            </p:cNvPr>
            <p:cNvSpPr/>
            <p:nvPr/>
          </p:nvSpPr>
          <p:spPr>
            <a:xfrm>
              <a:off x="7409330" y="1966346"/>
              <a:ext cx="546847" cy="403411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96BD416-140A-FC47-89C2-45F3CD021B56}"/>
              </a:ext>
            </a:extLst>
          </p:cNvPr>
          <p:cNvSpPr/>
          <p:nvPr/>
        </p:nvSpPr>
        <p:spPr>
          <a:xfrm>
            <a:off x="1061787" y="1507422"/>
            <a:ext cx="6977137" cy="11486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6A1E6-ADB5-B34E-9AE0-C39E06A75AA0}"/>
              </a:ext>
            </a:extLst>
          </p:cNvPr>
          <p:cNvSpPr/>
          <p:nvPr/>
        </p:nvSpPr>
        <p:spPr>
          <a:xfrm>
            <a:off x="1094939" y="5625281"/>
            <a:ext cx="9547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cs typeface="Arial" panose="020B0604020202020204" pitchFamily="34" charset="0"/>
              </a:rPr>
              <a:t>Global clustering. Associate </a:t>
            </a:r>
            <a:r>
              <a:rPr lang="en-US" sz="2000" dirty="0" err="1">
                <a:cs typeface="Arial" panose="020B0604020202020204" pitchFamily="34" charset="0"/>
              </a:rPr>
              <a:t>tracklets</a:t>
            </a:r>
            <a:r>
              <a:rPr lang="en-US" sz="2000" dirty="0">
                <a:cs typeface="Arial" panose="020B0604020202020204" pitchFamily="34" charset="0"/>
              </a:rPr>
              <a:t> into global trajectories using Correlation Clustering with the similarity calculated by the adapted re-ID model.</a:t>
            </a:r>
          </a:p>
        </p:txBody>
      </p:sp>
    </p:spTree>
    <p:extLst>
      <p:ext uri="{BB962C8B-B14F-4D97-AF65-F5344CB8AC3E}">
        <p14:creationId xmlns:p14="http://schemas.microsoft.com/office/powerpoint/2010/main" val="360601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D19426B-595E-F34D-BAEF-B49328D8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6462468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FA3194-5C59-3A40-A1F5-033838F96CA8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4D89FD8-9181-7642-9ED2-F1F20B857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928" t="28488" r="30374" b="61768"/>
          <a:stretch/>
        </p:blipFill>
        <p:spPr>
          <a:xfrm>
            <a:off x="3048644" y="3855741"/>
            <a:ext cx="6020536" cy="196184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F01A1AB-5BFD-1D4D-B07B-2A63EB34B5F8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A7F358-B239-5D4B-AC46-ECEEDCD32821}"/>
              </a:ext>
            </a:extLst>
          </p:cNvPr>
          <p:cNvSpPr/>
          <p:nvPr/>
        </p:nvSpPr>
        <p:spPr>
          <a:xfrm>
            <a:off x="182417" y="894818"/>
            <a:ext cx="4224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re-ID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A057C2-70E8-A245-AC21-A4F1BB41AA4F}"/>
              </a:ext>
            </a:extLst>
          </p:cNvPr>
          <p:cNvSpPr/>
          <p:nvPr/>
        </p:nvSpPr>
        <p:spPr>
          <a:xfrm>
            <a:off x="1581233" y="3467913"/>
            <a:ext cx="31470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Market-1501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samples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A173CD-E62D-DD49-8995-1BC59F33ABB7}"/>
              </a:ext>
            </a:extLst>
          </p:cNvPr>
          <p:cNvSpPr/>
          <p:nvPr/>
        </p:nvSpPr>
        <p:spPr>
          <a:xfrm>
            <a:off x="5753314" y="3467913"/>
            <a:ext cx="5019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MOT16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pair samples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scenes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5972D-E3F4-4A40-AEE5-A8133C2B5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7633" y="1636644"/>
            <a:ext cx="895151" cy="17792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4471088-E535-E04B-B454-8CCA4A80B6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7166" y="1619256"/>
            <a:ext cx="895151" cy="17792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24CDB87-2068-5B49-A353-8641A6F8B4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6156" y="1636644"/>
            <a:ext cx="838081" cy="1779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A5EC6D-5886-834E-8D5D-72C8E2AAD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509" y="1706620"/>
            <a:ext cx="719095" cy="1358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78F306-4747-D64D-9D3B-8F1E49B3E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6038" y="1706621"/>
            <a:ext cx="801044" cy="1358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66A051-8E3F-9A49-853A-FF5DD1F16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7958" y="1721796"/>
            <a:ext cx="862724" cy="1358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9458D6-B59C-0343-9719-816FD4BF9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9842" y="1721798"/>
            <a:ext cx="731002" cy="1358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862403-2A48-D246-B4F8-4C0E3AE019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4650" y="1721030"/>
            <a:ext cx="719095" cy="1358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86F440-8984-254C-B2CF-2254715DA5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27206" y="1700497"/>
            <a:ext cx="719093" cy="137880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EF31625-C7C5-294E-9F98-CB344B47CD84}"/>
              </a:ext>
            </a:extLst>
          </p:cNvPr>
          <p:cNvSpPr/>
          <p:nvPr/>
        </p:nvSpPr>
        <p:spPr>
          <a:xfrm>
            <a:off x="5748021" y="3067803"/>
            <a:ext cx="14702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illumination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BDE9D0-5F4B-704B-B8E5-C8E2A550565B}"/>
              </a:ext>
            </a:extLst>
          </p:cNvPr>
          <p:cNvSpPr/>
          <p:nvPr/>
        </p:nvSpPr>
        <p:spPr>
          <a:xfrm>
            <a:off x="7528130" y="3067803"/>
            <a:ext cx="1255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occlusion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1877E1-FE49-D749-8CC1-850AA6078DD8}"/>
              </a:ext>
            </a:extLst>
          </p:cNvPr>
          <p:cNvSpPr/>
          <p:nvPr/>
        </p:nvSpPr>
        <p:spPr>
          <a:xfrm>
            <a:off x="8980311" y="3067803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moving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blurry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A4DD07-B293-D846-AF5C-10453AF66AB2}"/>
              </a:ext>
            </a:extLst>
          </p:cNvPr>
          <p:cNvSpPr/>
          <p:nvPr/>
        </p:nvSpPr>
        <p:spPr>
          <a:xfrm>
            <a:off x="3157982" y="6200196"/>
            <a:ext cx="5895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V-Net: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 verification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sub-network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only.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V+C-Net: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verification-classification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architecture.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7B4556-9C02-E74B-BF22-7F528FFDA3E0}"/>
              </a:ext>
            </a:extLst>
          </p:cNvPr>
          <p:cNvSpPr/>
          <p:nvPr/>
        </p:nvSpPr>
        <p:spPr>
          <a:xfrm>
            <a:off x="4283958" y="5842587"/>
            <a:ext cx="3184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SzPct val="100000"/>
            </a:pPr>
            <a:r>
              <a:rPr lang="en-US" altLang="zh-CN" sz="2000" dirty="0">
                <a:cs typeface="Arial" panose="020B0604020202020204" pitchFamily="34" charset="0"/>
              </a:rPr>
              <a:t>MOT16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Re-ID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1326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FA3194-5C59-3A40-A1F5-033838F96CA8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B385B1E-8195-A341-A779-52110E0A0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31" t="16441" r="21508" b="68891"/>
          <a:stretch/>
        </p:blipFill>
        <p:spPr>
          <a:xfrm>
            <a:off x="467557" y="1439076"/>
            <a:ext cx="11256886" cy="377100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7873824-95FD-D540-9F6E-C0EE19F7E7DF}"/>
              </a:ext>
            </a:extLst>
          </p:cNvPr>
          <p:cNvSpPr/>
          <p:nvPr/>
        </p:nvSpPr>
        <p:spPr>
          <a:xfrm>
            <a:off x="182615" y="895601"/>
            <a:ext cx="6603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Analysis on the adaptation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30CAFF-94B1-484E-A793-CFFBD7F59045}"/>
              </a:ext>
            </a:extLst>
          </p:cNvPr>
          <p:cNvSpPr/>
          <p:nvPr/>
        </p:nvSpPr>
        <p:spPr>
          <a:xfrm>
            <a:off x="467557" y="5194035"/>
            <a:ext cx="70347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Generic: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model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trained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offline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w/o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adaptation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test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sequence.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Adaptation: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model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trained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offline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with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adaptation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test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sequence.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FC: only adapt final fully-connected layer.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E2E: adapt the whole re-ID model end-to-end.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zh-CN" altLang="en-US" dirty="0">
                <a:cs typeface="Arial" panose="020B0604020202020204" pitchFamily="34" charset="0"/>
              </a:rPr>
              <a:t>* </a:t>
            </a:r>
            <a:r>
              <a:rPr lang="en-US" altLang="zh-CN" dirty="0">
                <a:cs typeface="Arial" panose="020B0604020202020204" pitchFamily="34" charset="0"/>
              </a:rPr>
              <a:t>All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models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are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initialized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with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ImageNet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weights.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B101A73C-3706-994C-9599-DA4E66375C71}"/>
              </a:ext>
            </a:extLst>
          </p:cNvPr>
          <p:cNvSpPr txBox="1">
            <a:spLocks/>
          </p:cNvSpPr>
          <p:nvPr/>
        </p:nvSpPr>
        <p:spPr>
          <a:xfrm>
            <a:off x="271462" y="75172"/>
            <a:ext cx="6462468" cy="511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600"/>
              </a:lnSpc>
            </a:pPr>
            <a:r>
              <a:rPr lang="en-US" altLang="zh-CN" sz="3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CE436F-2C9B-444E-8EF6-D70E146B33F4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3A349C-1CB4-CC40-B60A-832CC95B904C}"/>
              </a:ext>
            </a:extLst>
          </p:cNvPr>
          <p:cNvSpPr/>
          <p:nvPr/>
        </p:nvSpPr>
        <p:spPr>
          <a:xfrm>
            <a:off x="467557" y="3785937"/>
            <a:ext cx="11114843" cy="352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2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FA3194-5C59-3A40-A1F5-033838F96CA8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B385B1E-8195-A341-A779-52110E0A0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31" t="16441" r="21508" b="68891"/>
          <a:stretch/>
        </p:blipFill>
        <p:spPr>
          <a:xfrm>
            <a:off x="467557" y="1439076"/>
            <a:ext cx="11256886" cy="377100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7873824-95FD-D540-9F6E-C0EE19F7E7DF}"/>
              </a:ext>
            </a:extLst>
          </p:cNvPr>
          <p:cNvSpPr/>
          <p:nvPr/>
        </p:nvSpPr>
        <p:spPr>
          <a:xfrm>
            <a:off x="182615" y="895601"/>
            <a:ext cx="6603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Analysis on the adaptation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30CAFF-94B1-484E-A793-CFFBD7F59045}"/>
              </a:ext>
            </a:extLst>
          </p:cNvPr>
          <p:cNvSpPr/>
          <p:nvPr/>
        </p:nvSpPr>
        <p:spPr>
          <a:xfrm>
            <a:off x="467557" y="5194035"/>
            <a:ext cx="70347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Generic: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model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trained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offline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w/o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adaptation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test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sequence.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Adaptation: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model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trained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offline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with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adaptation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test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sequence.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FC: only adapt final fully-connected layer.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E2E: adapt the whole re-ID model end-to-end.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zh-CN" altLang="en-US" dirty="0">
                <a:cs typeface="Arial" panose="020B0604020202020204" pitchFamily="34" charset="0"/>
              </a:rPr>
              <a:t>* </a:t>
            </a:r>
            <a:r>
              <a:rPr lang="en-US" altLang="zh-CN" dirty="0">
                <a:cs typeface="Arial" panose="020B0604020202020204" pitchFamily="34" charset="0"/>
              </a:rPr>
              <a:t>All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models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are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initialized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with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ImageNet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weights.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B101A73C-3706-994C-9599-DA4E66375C71}"/>
              </a:ext>
            </a:extLst>
          </p:cNvPr>
          <p:cNvSpPr txBox="1">
            <a:spLocks/>
          </p:cNvSpPr>
          <p:nvPr/>
        </p:nvSpPr>
        <p:spPr>
          <a:xfrm>
            <a:off x="271462" y="75172"/>
            <a:ext cx="6462468" cy="511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600"/>
              </a:lnSpc>
            </a:pPr>
            <a:r>
              <a:rPr lang="en-US" altLang="zh-CN" sz="3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CE436F-2C9B-444E-8EF6-D70E146B33F4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CBE5CA-3AAB-E041-B2AF-7878D49A125F}"/>
              </a:ext>
            </a:extLst>
          </p:cNvPr>
          <p:cNvSpPr/>
          <p:nvPr/>
        </p:nvSpPr>
        <p:spPr>
          <a:xfrm>
            <a:off x="467557" y="4489986"/>
            <a:ext cx="11114843" cy="3529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A16E258-A655-A941-832F-44B5A3813F63}"/>
              </a:ext>
            </a:extLst>
          </p:cNvPr>
          <p:cNvSpPr/>
          <p:nvPr/>
        </p:nvSpPr>
        <p:spPr>
          <a:xfrm>
            <a:off x="467557" y="2714393"/>
            <a:ext cx="11114843" cy="3529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71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FA3194-5C59-3A40-A1F5-033838F96CA8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7873824-95FD-D540-9F6E-C0EE19F7E7DF}"/>
              </a:ext>
            </a:extLst>
          </p:cNvPr>
          <p:cNvSpPr/>
          <p:nvPr/>
        </p:nvSpPr>
        <p:spPr>
          <a:xfrm>
            <a:off x="182615" y="895601"/>
            <a:ext cx="6603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Local clustering VS Global clustering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E6AE4-69F7-824B-A441-3BE5FB0947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49" t="17959" r="29304" b="71945"/>
          <a:stretch/>
        </p:blipFill>
        <p:spPr>
          <a:xfrm>
            <a:off x="1761059" y="1765974"/>
            <a:ext cx="8252514" cy="264607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C1BC80-76E5-E443-BD8A-41F9B5C895A1}"/>
              </a:ext>
            </a:extLst>
          </p:cNvPr>
          <p:cNvSpPr txBox="1">
            <a:spLocks/>
          </p:cNvSpPr>
          <p:nvPr/>
        </p:nvSpPr>
        <p:spPr>
          <a:xfrm>
            <a:off x="271462" y="75172"/>
            <a:ext cx="6462468" cy="511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600"/>
              </a:lnSpc>
            </a:pPr>
            <a:r>
              <a:rPr lang="en-US" altLang="zh-CN" sz="3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79AE9-03B3-F94A-9EF6-BA74EA742F51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D0D66D-94B4-B648-93A7-62507C389005}"/>
              </a:ext>
            </a:extLst>
          </p:cNvPr>
          <p:cNvSpPr/>
          <p:nvPr/>
        </p:nvSpPr>
        <p:spPr>
          <a:xfrm>
            <a:off x="467557" y="5194035"/>
            <a:ext cx="110988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</a:pPr>
            <a:r>
              <a:rPr lang="en-US" altLang="zh-CN" sz="28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HCC</a:t>
            </a:r>
            <a:r>
              <a:rPr lang="zh-CN" altLang="en-US" sz="2800" i="1" baseline="30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altLang="zh-CN" sz="2800" i="1" baseline="30000" dirty="0">
                <a:latin typeface="Angsana New" panose="02020603050405020304" pitchFamily="18" charset="-34"/>
                <a:cs typeface="Angsana New" panose="02020603050405020304" pitchFamily="18" charset="-34"/>
              </a:rPr>
              <a:t>l</a:t>
            </a:r>
            <a:r>
              <a:rPr lang="en-US" altLang="zh-CN" sz="2000" dirty="0">
                <a:cs typeface="Arial" panose="020B0604020202020204" pitchFamily="34" charset="0"/>
              </a:rPr>
              <a:t>: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only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use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local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clustering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with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 err="1">
                <a:cs typeface="Arial" panose="020B0604020202020204" pitchFamily="34" charset="0"/>
              </a:rPr>
              <a:t>DeepMatching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features.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altLang="zh-CN" sz="28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HCC</a:t>
            </a:r>
            <a:r>
              <a:rPr lang="zh-CN" altLang="en-US" sz="2800" i="1" baseline="30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altLang="zh-CN" sz="2800" i="1" baseline="30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g</a:t>
            </a:r>
            <a:r>
              <a:rPr lang="en-US" altLang="zh-CN" sz="2800" i="1" baseline="-25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generic</a:t>
            </a:r>
            <a:r>
              <a:rPr lang="en-US" altLang="zh-CN" sz="2000" dirty="0">
                <a:cs typeface="Arial" panose="020B0604020202020204" pitchFamily="34" charset="0"/>
              </a:rPr>
              <a:t>: </a:t>
            </a:r>
            <a:r>
              <a:rPr lang="en-US" altLang="zh-CN" dirty="0">
                <a:cs typeface="Arial" panose="020B0604020202020204" pitchFamily="34" charset="0"/>
              </a:rPr>
              <a:t>use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generic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model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trained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offline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without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adaptation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for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global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clustering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based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local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clustering.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endParaRPr lang="en-US" altLang="zh-CN" dirty="0">
              <a:cs typeface="Arial" panose="020B0604020202020204" pitchFamily="34" charset="0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altLang="zh-CN" sz="28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HCC</a:t>
            </a:r>
            <a:r>
              <a:rPr lang="zh-CN" altLang="en-US" sz="2800" i="1" baseline="300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altLang="zh-CN" sz="2800" i="1" baseline="30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g</a:t>
            </a:r>
            <a:r>
              <a:rPr lang="en-US" altLang="zh-CN" sz="2800" i="1" baseline="-25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adaptation</a:t>
            </a:r>
            <a:r>
              <a:rPr lang="en-US" altLang="zh-CN" sz="2000" dirty="0">
                <a:cs typeface="Arial" panose="020B0604020202020204" pitchFamily="34" charset="0"/>
              </a:rPr>
              <a:t>: </a:t>
            </a:r>
            <a:r>
              <a:rPr lang="en-US" altLang="zh-CN" dirty="0">
                <a:cs typeface="Arial" panose="020B0604020202020204" pitchFamily="34" charset="0"/>
              </a:rPr>
              <a:t>use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adapted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re-ID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model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for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global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clustering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based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local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clustering.</a:t>
            </a:r>
          </a:p>
        </p:txBody>
      </p:sp>
    </p:spTree>
    <p:extLst>
      <p:ext uri="{BB962C8B-B14F-4D97-AF65-F5344CB8AC3E}">
        <p14:creationId xmlns:p14="http://schemas.microsoft.com/office/powerpoint/2010/main" val="415746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FA3194-5C59-3A40-A1F5-033838F96CA8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7873824-95FD-D540-9F6E-C0EE19F7E7DF}"/>
              </a:ext>
            </a:extLst>
          </p:cNvPr>
          <p:cNvSpPr/>
          <p:nvPr/>
        </p:nvSpPr>
        <p:spPr>
          <a:xfrm>
            <a:off x="191251" y="895601"/>
            <a:ext cx="6466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Comparison on the MOT16 test 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ABF05-825F-154D-8E7E-54EB7CDFCC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17" t="31531" r="18528" b="56936"/>
          <a:stretch/>
        </p:blipFill>
        <p:spPr>
          <a:xfrm>
            <a:off x="1102580" y="1504489"/>
            <a:ext cx="9986839" cy="246568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46B4D0D-8BA2-F048-8E6B-760DC7B2DFE1}"/>
              </a:ext>
            </a:extLst>
          </p:cNvPr>
          <p:cNvSpPr txBox="1">
            <a:spLocks/>
          </p:cNvSpPr>
          <p:nvPr/>
        </p:nvSpPr>
        <p:spPr>
          <a:xfrm>
            <a:off x="271462" y="75172"/>
            <a:ext cx="6462468" cy="511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600"/>
              </a:lnSpc>
            </a:pPr>
            <a:r>
              <a:rPr lang="en-US" altLang="zh-CN" sz="32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3974E8-83DC-3C45-9B4D-63DCCBD647CF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857E06-418F-B148-8A21-8B47A83AD40E}"/>
              </a:ext>
            </a:extLst>
          </p:cNvPr>
          <p:cNvSpPr/>
          <p:nvPr/>
        </p:nvSpPr>
        <p:spPr>
          <a:xfrm>
            <a:off x="6658086" y="984135"/>
            <a:ext cx="3555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Best in </a:t>
            </a:r>
            <a:r>
              <a:rPr lang="en-US" sz="2000" b="1" dirty="0"/>
              <a:t>bold</a:t>
            </a:r>
            <a:r>
              <a:rPr lang="en-US" sz="2000" dirty="0"/>
              <a:t>, second best in </a:t>
            </a:r>
            <a:r>
              <a:rPr lang="en-US" sz="2000" dirty="0">
                <a:solidFill>
                  <a:srgbClr val="0026F5"/>
                </a:solidFill>
              </a:rPr>
              <a:t>blue</a:t>
            </a:r>
          </a:p>
        </p:txBody>
      </p:sp>
      <p:pic>
        <p:nvPicPr>
          <p:cNvPr id="5" name="supp_video.m4v">
            <a:hlinkClick r:id="" action="ppaction://media"/>
            <a:extLst>
              <a:ext uri="{FF2B5EF4-FFF2-40B4-BE49-F238E27FC236}">
                <a16:creationId xmlns:a16="http://schemas.microsoft.com/office/drawing/2014/main" id="{67BCF119-DAFA-D344-8E0C-280E3CF4EC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501.6682" end="9821.915800000001"/>
                </p14:media>
              </p:ext>
            </p:extLst>
          </p:nvPr>
        </p:nvPicPr>
        <p:blipFill rotWithShape="1">
          <a:blip r:embed="rId6"/>
          <a:srcRect l="18675" r="19447" b="53881"/>
          <a:stretch/>
        </p:blipFill>
        <p:spPr>
          <a:xfrm>
            <a:off x="1476409" y="4055842"/>
            <a:ext cx="4052574" cy="2265369"/>
          </a:xfrm>
          <a:prstGeom prst="rect">
            <a:avLst/>
          </a:prstGeom>
        </p:spPr>
      </p:pic>
      <p:pic>
        <p:nvPicPr>
          <p:cNvPr id="15" name="supp_video.m4v">
            <a:hlinkClick r:id="" action="ppaction://media"/>
            <a:extLst>
              <a:ext uri="{FF2B5EF4-FFF2-40B4-BE49-F238E27FC236}">
                <a16:creationId xmlns:a16="http://schemas.microsoft.com/office/drawing/2014/main" id="{33F5D51A-C93E-494F-B7D7-DD6EEDCF2A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501.6682" end="9821.915800000001"/>
                </p14:media>
              </p:ext>
            </p:extLst>
          </p:nvPr>
        </p:nvPicPr>
        <p:blipFill rotWithShape="1">
          <a:blip r:embed="rId6"/>
          <a:srcRect l="18675" t="53881" r="19447"/>
          <a:stretch/>
        </p:blipFill>
        <p:spPr>
          <a:xfrm>
            <a:off x="6600011" y="4055842"/>
            <a:ext cx="4052574" cy="22653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CB5E3B-20AA-0B44-8175-CBA8D34F03CE}"/>
              </a:ext>
            </a:extLst>
          </p:cNvPr>
          <p:cNvSpPr/>
          <p:nvPr/>
        </p:nvSpPr>
        <p:spPr>
          <a:xfrm>
            <a:off x="2758267" y="6321211"/>
            <a:ext cx="1776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Our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method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HCC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6ECECE-0942-E64D-A357-F45CB4A8996B}"/>
              </a:ext>
            </a:extLst>
          </p:cNvPr>
          <p:cNvSpPr/>
          <p:nvPr/>
        </p:nvSpPr>
        <p:spPr>
          <a:xfrm>
            <a:off x="7246277" y="6321211"/>
            <a:ext cx="2767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SOTA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method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LMP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CVPR’17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6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910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910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E9C0B52-82E8-FE43-B587-CC99DDA2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30E2AB-BA17-EA4C-8BC5-8CBFECA1F506}"/>
              </a:ext>
            </a:extLst>
          </p:cNvPr>
          <p:cNvSpPr/>
          <p:nvPr/>
        </p:nvSpPr>
        <p:spPr>
          <a:xfrm>
            <a:off x="0" y="-979756"/>
            <a:ext cx="12192000" cy="108218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EAFA25-CD54-D947-A3EC-761C14D21DE0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FE729B0-B710-0B4D-857C-649482491698}"/>
              </a:ext>
            </a:extLst>
          </p:cNvPr>
          <p:cNvSpPr/>
          <p:nvPr/>
        </p:nvSpPr>
        <p:spPr>
          <a:xfrm>
            <a:off x="927848" y="880941"/>
            <a:ext cx="102197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0" indent="-21600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Motivation: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To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solve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long-term occlusion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challenge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multi-person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tracking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problem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with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the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person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re-identification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technique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</a:pPr>
            <a:r>
              <a:rPr lang="zh-CN" altLang="en-US" sz="6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endParaRPr lang="en-US" sz="8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16000" indent="-216000" algn="just"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Task: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Multi-person tracking in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various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crowded street scenes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where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long-term occlusion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pose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 major challenge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</a:p>
          <a:p>
            <a:pPr algn="just">
              <a:buClr>
                <a:srgbClr val="000000"/>
              </a:buClr>
              <a:buSzPts val="1620"/>
            </a:pPr>
            <a:endParaRPr lang="en-US" sz="600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16000" indent="-216000" algn="just"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Key idea: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 adapt re-ID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sequence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correlation clustering (HCC) framework.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870A4B-BB0F-5349-A428-23F022AA2092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supp_video.m4v">
            <a:hlinkClick r:id="" action="ppaction://media"/>
            <a:extLst>
              <a:ext uri="{FF2B5EF4-FFF2-40B4-BE49-F238E27FC236}">
                <a16:creationId xmlns:a16="http://schemas.microsoft.com/office/drawing/2014/main" id="{D3044149-F89E-3D49-A534-67A4FE9C4E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510.95299999999" end="15463.1892"/>
                </p14:media>
              </p:ext>
            </p:extLst>
          </p:nvPr>
        </p:nvPicPr>
        <p:blipFill rotWithShape="1">
          <a:blip r:embed="rId5"/>
          <a:srcRect l="25686" t="57964" r="25343" b="4253"/>
          <a:stretch>
            <a:fillRect/>
          </a:stretch>
        </p:blipFill>
        <p:spPr>
          <a:xfrm>
            <a:off x="3251946" y="3455894"/>
            <a:ext cx="5528983" cy="31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EC40C-1E54-A84C-97E6-088793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A1084-4E94-EE46-96C4-8FEF8ACD0A75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088F43-D175-5F4A-8788-373172766EDE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29C87E-8C53-7948-A91D-B4A58CD15ED7}"/>
              </a:ext>
            </a:extLst>
          </p:cNvPr>
          <p:cNvSpPr/>
          <p:nvPr/>
        </p:nvSpPr>
        <p:spPr>
          <a:xfrm>
            <a:off x="182417" y="830650"/>
            <a:ext cx="4926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Correlation Clustering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[1,2]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F52A-EE85-A144-9D8E-81690C1E2A79}"/>
              </a:ext>
            </a:extLst>
          </p:cNvPr>
          <p:cNvSpPr/>
          <p:nvPr/>
        </p:nvSpPr>
        <p:spPr>
          <a:xfrm>
            <a:off x="0" y="6357472"/>
            <a:ext cx="9575510" cy="498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Gr¨otschel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et al. A cutting plane algorithm for a clustering problem. Mathematical Programming’89.</a:t>
            </a:r>
          </a:p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Bansal et al. Correlation Clustering. Machine Learning’04.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4BFB790-876E-294D-A8DD-7DCC6170E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44" t="15649" r="59014" b="79992"/>
          <a:stretch/>
        </p:blipFill>
        <p:spPr>
          <a:xfrm>
            <a:off x="913703" y="1248505"/>
            <a:ext cx="2571416" cy="136302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46BAA00-FD3D-D14C-86C2-8EC4D85B7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103" t="15649" r="44198" b="79992"/>
          <a:stretch/>
        </p:blipFill>
        <p:spPr>
          <a:xfrm>
            <a:off x="4355824" y="1241645"/>
            <a:ext cx="2585080" cy="13630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084E100-E02B-C74C-BBC2-2451D494CD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756" t="15649" r="29545" b="79992"/>
          <a:stretch/>
        </p:blipFill>
        <p:spPr>
          <a:xfrm>
            <a:off x="8066939" y="1238744"/>
            <a:ext cx="2585080" cy="1363021"/>
          </a:xfrm>
          <a:prstGeom prst="rect">
            <a:avLst/>
          </a:prstGeom>
        </p:spPr>
      </p:pic>
      <p:sp>
        <p:nvSpPr>
          <p:cNvPr id="72" name="Shape 78">
            <a:extLst>
              <a:ext uri="{FF2B5EF4-FFF2-40B4-BE49-F238E27FC236}">
                <a16:creationId xmlns:a16="http://schemas.microsoft.com/office/drawing/2014/main" id="{0BDE0BCB-BC9C-B84D-8D06-687191E2E414}"/>
              </a:ext>
            </a:extLst>
          </p:cNvPr>
          <p:cNvSpPr/>
          <p:nvPr/>
        </p:nvSpPr>
        <p:spPr>
          <a:xfrm>
            <a:off x="1206475" y="2547068"/>
            <a:ext cx="10631553" cy="45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(a) </a:t>
            </a:r>
            <a:r>
              <a:rPr lang="en-US" altLang="zh-CN" sz="2000" dirty="0">
                <a:cs typeface="Arial" panose="020B0604020202020204" pitchFamily="34" charset="0"/>
              </a:rPr>
              <a:t>Original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graph</a:t>
            </a:r>
            <a:r>
              <a:rPr lang="zh-CN" altLang="en-US" sz="2000" dirty="0">
                <a:cs typeface="Arial" panose="020B0604020202020204" pitchFamily="34" charset="0"/>
              </a:rPr>
              <a:t>                  </a:t>
            </a:r>
            <a:r>
              <a:rPr lang="en-US" altLang="zh-CN" sz="2000" dirty="0">
                <a:cs typeface="Arial" panose="020B0604020202020204" pitchFamily="34" charset="0"/>
              </a:rPr>
              <a:t>(b)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infeasible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decomposition</a:t>
            </a:r>
            <a:r>
              <a:rPr lang="zh-CN" altLang="en-US" sz="2000" dirty="0">
                <a:cs typeface="Arial" panose="020B0604020202020204" pitchFamily="34" charset="0"/>
              </a:rPr>
              <a:t>                </a:t>
            </a:r>
            <a:r>
              <a:rPr lang="en-US" altLang="zh-CN" sz="2000" dirty="0">
                <a:cs typeface="Arial" panose="020B0604020202020204" pitchFamily="34" charset="0"/>
              </a:rPr>
              <a:t>(c)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feasible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decomposition</a:t>
            </a: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5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EC40C-1E54-A84C-97E6-088793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A1084-4E94-EE46-96C4-8FEF8ACD0A75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088F43-D175-5F4A-8788-373172766EDE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29C87E-8C53-7948-A91D-B4A58CD15ED7}"/>
              </a:ext>
            </a:extLst>
          </p:cNvPr>
          <p:cNvSpPr/>
          <p:nvPr/>
        </p:nvSpPr>
        <p:spPr>
          <a:xfrm>
            <a:off x="182417" y="830650"/>
            <a:ext cx="4926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Correlation Clustering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[1,2]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F52A-EE85-A144-9D8E-81690C1E2A79}"/>
              </a:ext>
            </a:extLst>
          </p:cNvPr>
          <p:cNvSpPr/>
          <p:nvPr/>
        </p:nvSpPr>
        <p:spPr>
          <a:xfrm>
            <a:off x="0" y="6357472"/>
            <a:ext cx="9575510" cy="498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Gr¨otschel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et al. A cutting plane algorithm for a clustering problem. Mathematical Programming’89.</a:t>
            </a:r>
          </a:p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Bansal et al. Correlation Clustering. Machine Learning’04.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13E1B3B-BF86-1643-A32D-156C1F92B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97" t="37456" r="39993" b="59647"/>
          <a:stretch/>
        </p:blipFill>
        <p:spPr>
          <a:xfrm>
            <a:off x="830323" y="3399817"/>
            <a:ext cx="3324287" cy="6455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BFB790-876E-294D-A8DD-7DCC6170E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44" t="15649" r="59014" b="79992"/>
          <a:stretch/>
        </p:blipFill>
        <p:spPr>
          <a:xfrm>
            <a:off x="913703" y="1248505"/>
            <a:ext cx="2571416" cy="136302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46BAA00-FD3D-D14C-86C2-8EC4D85B70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103" t="15649" r="44198" b="79992"/>
          <a:stretch/>
        </p:blipFill>
        <p:spPr>
          <a:xfrm>
            <a:off x="4355824" y="1241645"/>
            <a:ext cx="2585080" cy="13630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084E100-E02B-C74C-BBC2-2451D494CD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756" t="15649" r="29545" b="79992"/>
          <a:stretch/>
        </p:blipFill>
        <p:spPr>
          <a:xfrm>
            <a:off x="8066939" y="1238744"/>
            <a:ext cx="2585080" cy="1363021"/>
          </a:xfrm>
          <a:prstGeom prst="rect">
            <a:avLst/>
          </a:prstGeom>
        </p:spPr>
      </p:pic>
      <p:sp>
        <p:nvSpPr>
          <p:cNvPr id="57" name="Shape 78">
            <a:extLst>
              <a:ext uri="{FF2B5EF4-FFF2-40B4-BE49-F238E27FC236}">
                <a16:creationId xmlns:a16="http://schemas.microsoft.com/office/drawing/2014/main" id="{E772B340-065F-A04D-B065-39C24D44D643}"/>
              </a:ext>
            </a:extLst>
          </p:cNvPr>
          <p:cNvSpPr/>
          <p:nvPr/>
        </p:nvSpPr>
        <p:spPr>
          <a:xfrm>
            <a:off x="952729" y="3113562"/>
            <a:ext cx="2822763" cy="401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altLang="zh-CN" sz="2000" b="1" dirty="0"/>
              <a:t>C</a:t>
            </a:r>
            <a:r>
              <a:rPr lang="en-US" sz="2000" b="1" dirty="0"/>
              <a:t>ycle constraints</a:t>
            </a:r>
            <a:endParaRPr lang="en-US" sz="2000" b="1" dirty="0"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D7906E-BA25-E047-B1F6-397E5DDEAD0A}"/>
              </a:ext>
            </a:extLst>
          </p:cNvPr>
          <p:cNvSpPr/>
          <p:nvPr/>
        </p:nvSpPr>
        <p:spPr>
          <a:xfrm>
            <a:off x="4678813" y="3534921"/>
            <a:ext cx="5769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cs typeface="Arial" panose="020B0604020202020204" pitchFamily="34" charset="0"/>
              </a:rPr>
              <a:t>F</a:t>
            </a:r>
            <a:r>
              <a:rPr lang="en-US" sz="2000" dirty="0">
                <a:cs typeface="Arial" panose="020B0604020202020204" pitchFamily="34" charset="0"/>
              </a:rPr>
              <a:t>or any cycles in the graph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i="1" dirty="0">
                <a:cs typeface="Arial" panose="020B0604020202020204" pitchFamily="34" charset="0"/>
              </a:rPr>
              <a:t>G</a:t>
            </a:r>
            <a:r>
              <a:rPr lang="en-US" altLang="zh-CN" sz="2000" dirty="0">
                <a:cs typeface="Arial" panose="020B0604020202020204" pitchFamily="34" charset="0"/>
              </a:rPr>
              <a:t>,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sz="2000" dirty="0"/>
              <a:t>if one of its edges is labeled as a cut (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e</a:t>
            </a:r>
            <a:r>
              <a:rPr lang="en-US" sz="2000" dirty="0"/>
              <a:t> = 1), then there must be at least one more cut in the cycle.</a:t>
            </a: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7102F24-F987-5A4F-B232-4AEC3A9B1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97" t="40110" r="43052" b="55943"/>
          <a:stretch/>
        </p:blipFill>
        <p:spPr>
          <a:xfrm>
            <a:off x="846069" y="3966407"/>
            <a:ext cx="2797810" cy="879397"/>
          </a:xfrm>
          <a:prstGeom prst="rect">
            <a:avLst/>
          </a:prstGeom>
        </p:spPr>
      </p:pic>
      <p:sp>
        <p:nvSpPr>
          <p:cNvPr id="72" name="Shape 78">
            <a:extLst>
              <a:ext uri="{FF2B5EF4-FFF2-40B4-BE49-F238E27FC236}">
                <a16:creationId xmlns:a16="http://schemas.microsoft.com/office/drawing/2014/main" id="{0BDE0BCB-BC9C-B84D-8D06-687191E2E414}"/>
              </a:ext>
            </a:extLst>
          </p:cNvPr>
          <p:cNvSpPr/>
          <p:nvPr/>
        </p:nvSpPr>
        <p:spPr>
          <a:xfrm>
            <a:off x="1206475" y="2547068"/>
            <a:ext cx="10631553" cy="45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(a) </a:t>
            </a:r>
            <a:r>
              <a:rPr lang="en-US" altLang="zh-CN" sz="2000" dirty="0">
                <a:cs typeface="Arial" panose="020B0604020202020204" pitchFamily="34" charset="0"/>
              </a:rPr>
              <a:t>Original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graph</a:t>
            </a:r>
            <a:r>
              <a:rPr lang="zh-CN" altLang="en-US" sz="2000" dirty="0">
                <a:cs typeface="Arial" panose="020B0604020202020204" pitchFamily="34" charset="0"/>
              </a:rPr>
              <a:t>                  </a:t>
            </a:r>
            <a:r>
              <a:rPr lang="en-US" altLang="zh-CN" sz="2000" dirty="0">
                <a:cs typeface="Arial" panose="020B0604020202020204" pitchFamily="34" charset="0"/>
              </a:rPr>
              <a:t>(b)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infeasible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decomposition</a:t>
            </a:r>
            <a:r>
              <a:rPr lang="zh-CN" altLang="en-US" sz="2000" dirty="0">
                <a:cs typeface="Arial" panose="020B0604020202020204" pitchFamily="34" charset="0"/>
              </a:rPr>
              <a:t>                </a:t>
            </a:r>
            <a:r>
              <a:rPr lang="en-US" altLang="zh-CN" sz="2000" dirty="0">
                <a:cs typeface="Arial" panose="020B0604020202020204" pitchFamily="34" charset="0"/>
              </a:rPr>
              <a:t>(c)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feasible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decomposition</a:t>
            </a: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16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EC40C-1E54-A84C-97E6-088793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A1084-4E94-EE46-96C4-8FEF8ACD0A75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088F43-D175-5F4A-8788-373172766EDE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29C87E-8C53-7948-A91D-B4A58CD15ED7}"/>
              </a:ext>
            </a:extLst>
          </p:cNvPr>
          <p:cNvSpPr/>
          <p:nvPr/>
        </p:nvSpPr>
        <p:spPr>
          <a:xfrm>
            <a:off x="182417" y="878776"/>
            <a:ext cx="4926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Correlation Clustering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[1,2]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FF52A-EE85-A144-9D8E-81690C1E2A79}"/>
              </a:ext>
            </a:extLst>
          </p:cNvPr>
          <p:cNvSpPr/>
          <p:nvPr/>
        </p:nvSpPr>
        <p:spPr>
          <a:xfrm>
            <a:off x="0" y="6357472"/>
            <a:ext cx="9575510" cy="498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Gr¨otschel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et al. A cutting plane algorithm for a clustering problem. Mathematical Programming’89.</a:t>
            </a:r>
          </a:p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Bansal et al. Correlation Clustering. Machine Learning’04.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13E1B3B-BF86-1643-A32D-156C1F92B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97" t="37456" r="39993" b="59647"/>
          <a:stretch/>
        </p:blipFill>
        <p:spPr>
          <a:xfrm>
            <a:off x="830323" y="3399817"/>
            <a:ext cx="3324287" cy="6455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BFB790-876E-294D-A8DD-7DCC6170E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344" t="15649" r="59014" b="79992"/>
          <a:stretch/>
        </p:blipFill>
        <p:spPr>
          <a:xfrm>
            <a:off x="913703" y="1296631"/>
            <a:ext cx="2571416" cy="136302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46BAA00-FD3D-D14C-86C2-8EC4D85B70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103" t="15649" r="44198" b="79992"/>
          <a:stretch/>
        </p:blipFill>
        <p:spPr>
          <a:xfrm>
            <a:off x="4355824" y="1289771"/>
            <a:ext cx="2585080" cy="13630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084E100-E02B-C74C-BBC2-2451D494CD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756" t="15649" r="29545" b="79992"/>
          <a:stretch/>
        </p:blipFill>
        <p:spPr>
          <a:xfrm>
            <a:off x="8066939" y="1286870"/>
            <a:ext cx="2585080" cy="1363021"/>
          </a:xfrm>
          <a:prstGeom prst="rect">
            <a:avLst/>
          </a:prstGeom>
        </p:spPr>
      </p:pic>
      <p:sp>
        <p:nvSpPr>
          <p:cNvPr id="57" name="Shape 78">
            <a:extLst>
              <a:ext uri="{FF2B5EF4-FFF2-40B4-BE49-F238E27FC236}">
                <a16:creationId xmlns:a16="http://schemas.microsoft.com/office/drawing/2014/main" id="{E772B340-065F-A04D-B065-39C24D44D643}"/>
              </a:ext>
            </a:extLst>
          </p:cNvPr>
          <p:cNvSpPr/>
          <p:nvPr/>
        </p:nvSpPr>
        <p:spPr>
          <a:xfrm>
            <a:off x="952729" y="3113562"/>
            <a:ext cx="2822763" cy="401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altLang="zh-CN" sz="2000" b="1" dirty="0"/>
              <a:t>C</a:t>
            </a:r>
            <a:r>
              <a:rPr lang="en-US" sz="2000" b="1" dirty="0"/>
              <a:t>ycle constraints</a:t>
            </a:r>
            <a:endParaRPr lang="en-US" sz="2000" b="1" dirty="0"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D7906E-BA25-E047-B1F6-397E5DDEAD0A}"/>
              </a:ext>
            </a:extLst>
          </p:cNvPr>
          <p:cNvSpPr/>
          <p:nvPr/>
        </p:nvSpPr>
        <p:spPr>
          <a:xfrm>
            <a:off x="4678813" y="3534921"/>
            <a:ext cx="57695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cs typeface="Arial" panose="020B0604020202020204" pitchFamily="34" charset="0"/>
              </a:rPr>
              <a:t>F</a:t>
            </a:r>
            <a:r>
              <a:rPr lang="en-US" sz="2000" dirty="0">
                <a:cs typeface="Arial" panose="020B0604020202020204" pitchFamily="34" charset="0"/>
              </a:rPr>
              <a:t>or any cycles in the graph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i="1" dirty="0">
                <a:cs typeface="Arial" panose="020B0604020202020204" pitchFamily="34" charset="0"/>
              </a:rPr>
              <a:t>G</a:t>
            </a:r>
            <a:r>
              <a:rPr lang="en-US" altLang="zh-CN" sz="2000" dirty="0">
                <a:cs typeface="Arial" panose="020B0604020202020204" pitchFamily="34" charset="0"/>
              </a:rPr>
              <a:t>,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sz="2000" dirty="0"/>
              <a:t>if one of its edges is labeled as a cut (</a:t>
            </a:r>
            <a:r>
              <a:rPr lang="en-US" sz="2000" i="1" dirty="0" err="1"/>
              <a:t>x</a:t>
            </a:r>
            <a:r>
              <a:rPr lang="en-US" sz="2000" i="1" baseline="-25000" dirty="0" err="1"/>
              <a:t>e</a:t>
            </a:r>
            <a:r>
              <a:rPr lang="en-US" sz="2000" dirty="0"/>
              <a:t> = 1), then there must be at least one more cut in the cycle.</a:t>
            </a: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54B322D-497B-0048-A4A7-3D91CF743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709" t="61000" r="42440" b="35561"/>
          <a:stretch/>
        </p:blipFill>
        <p:spPr>
          <a:xfrm>
            <a:off x="844693" y="5280094"/>
            <a:ext cx="2869111" cy="85983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1FC5A9BB-CC26-B648-B2CB-F74F12DD1F7D}"/>
              </a:ext>
            </a:extLst>
          </p:cNvPr>
          <p:cNvSpPr/>
          <p:nvPr/>
        </p:nvSpPr>
        <p:spPr>
          <a:xfrm>
            <a:off x="909381" y="4779180"/>
            <a:ext cx="20529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Ø"/>
            </a:pPr>
            <a:r>
              <a:rPr lang="en-US" altLang="zh-CN" sz="2000" b="1" dirty="0"/>
              <a:t>Objective</a:t>
            </a:r>
            <a:endParaRPr lang="en-US" sz="2000" b="1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7102F24-F987-5A4F-B232-4AEC3A9B1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697" t="40110" r="43052" b="55943"/>
          <a:stretch/>
        </p:blipFill>
        <p:spPr>
          <a:xfrm>
            <a:off x="846069" y="3966407"/>
            <a:ext cx="2797810" cy="879397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C7A53693-C129-144F-8535-026D07CAC7C2}"/>
              </a:ext>
            </a:extLst>
          </p:cNvPr>
          <p:cNvGrpSpPr/>
          <p:nvPr/>
        </p:nvGrpSpPr>
        <p:grpSpPr>
          <a:xfrm>
            <a:off x="4187777" y="5673459"/>
            <a:ext cx="2391440" cy="535624"/>
            <a:chOff x="8764027" y="16460845"/>
            <a:chExt cx="3502094" cy="784383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BF2E962-86EA-534D-BB67-9527294C3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1305" t="65682" r="46541" b="32922"/>
            <a:stretch/>
          </p:blipFill>
          <p:spPr>
            <a:xfrm>
              <a:off x="8764027" y="16689393"/>
              <a:ext cx="609366" cy="511483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D3CACDEE-26F1-5747-B47E-840252D78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0694" t="65106" r="29474" b="32753"/>
            <a:stretch/>
          </p:blipFill>
          <p:spPr>
            <a:xfrm>
              <a:off x="9484601" y="16460845"/>
              <a:ext cx="2781520" cy="78438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D1C4C1C-7A7D-DD4C-A25B-87DFA1D5E9FF}"/>
                </a:ext>
              </a:extLst>
            </p:cNvPr>
            <p:cNvSpPr/>
            <p:nvPr/>
          </p:nvSpPr>
          <p:spPr>
            <a:xfrm>
              <a:off x="9196436" y="16547210"/>
              <a:ext cx="458229" cy="585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+mj-lt"/>
                </a:rPr>
                <a:t>=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B2B29255-7DE4-5B48-B606-F9E8C50D1B8F}"/>
              </a:ext>
            </a:extLst>
          </p:cNvPr>
          <p:cNvSpPr/>
          <p:nvPr/>
        </p:nvSpPr>
        <p:spPr>
          <a:xfrm>
            <a:off x="3602425" y="5400132"/>
            <a:ext cx="366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cs typeface="Arial" panose="020B0604020202020204" pitchFamily="34" charset="0"/>
              </a:rPr>
              <a:t>,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DC0476E-3506-6E45-988F-16E317AC00FC}"/>
              </a:ext>
            </a:extLst>
          </p:cNvPr>
          <p:cNvSpPr/>
          <p:nvPr/>
        </p:nvSpPr>
        <p:spPr>
          <a:xfrm>
            <a:off x="6808471" y="5140652"/>
            <a:ext cx="4982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Given the features </a:t>
            </a:r>
            <a:r>
              <a:rPr lang="en-US" sz="2000" i="1" dirty="0"/>
              <a:t>f</a:t>
            </a:r>
            <a:r>
              <a:rPr lang="zh-CN" altLang="en-US" sz="1100" i="1" dirty="0"/>
              <a:t> </a:t>
            </a:r>
            <a:r>
              <a:rPr lang="zh-CN" altLang="en-US" sz="200" i="1" baseline="30000" dirty="0"/>
              <a:t> </a:t>
            </a:r>
            <a:r>
              <a:rPr lang="en-US" altLang="zh-CN" sz="200" i="1" baseline="30000" dirty="0" err="1"/>
              <a:t>e</a:t>
            </a:r>
            <a:r>
              <a:rPr lang="en-US" altLang="zh-CN" sz="2000" i="1" baseline="30000" dirty="0" err="1"/>
              <a:t>e</a:t>
            </a:r>
            <a:r>
              <a:rPr lang="en-US" sz="2000" i="1" dirty="0"/>
              <a:t> </a:t>
            </a:r>
            <a:r>
              <a:rPr lang="en-US" altLang="zh-CN" sz="2000" dirty="0"/>
              <a:t>of</a:t>
            </a:r>
            <a:r>
              <a:rPr lang="en-US" sz="2000" dirty="0"/>
              <a:t> a training sequence, the model parameter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2000" dirty="0"/>
              <a:t> is obtained by </a:t>
            </a:r>
            <a:r>
              <a:rPr lang="en-US" altLang="zh-CN" sz="2000" dirty="0"/>
              <a:t>MLE.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72" name="Shape 78">
            <a:extLst>
              <a:ext uri="{FF2B5EF4-FFF2-40B4-BE49-F238E27FC236}">
                <a16:creationId xmlns:a16="http://schemas.microsoft.com/office/drawing/2014/main" id="{0BDE0BCB-BC9C-B84D-8D06-687191E2E414}"/>
              </a:ext>
            </a:extLst>
          </p:cNvPr>
          <p:cNvSpPr/>
          <p:nvPr/>
        </p:nvSpPr>
        <p:spPr>
          <a:xfrm>
            <a:off x="1206475" y="2579152"/>
            <a:ext cx="10631553" cy="45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(a) </a:t>
            </a:r>
            <a:r>
              <a:rPr lang="en-US" altLang="zh-CN" sz="2000" dirty="0">
                <a:cs typeface="Arial" panose="020B0604020202020204" pitchFamily="34" charset="0"/>
              </a:rPr>
              <a:t>Original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graph</a:t>
            </a:r>
            <a:r>
              <a:rPr lang="zh-CN" altLang="en-US" sz="2000" dirty="0">
                <a:cs typeface="Arial" panose="020B0604020202020204" pitchFamily="34" charset="0"/>
              </a:rPr>
              <a:t>                  </a:t>
            </a:r>
            <a:r>
              <a:rPr lang="en-US" altLang="zh-CN" sz="2000" dirty="0">
                <a:cs typeface="Arial" panose="020B0604020202020204" pitchFamily="34" charset="0"/>
              </a:rPr>
              <a:t>(b)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infeasible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decomposition</a:t>
            </a:r>
            <a:r>
              <a:rPr lang="zh-CN" altLang="en-US" sz="2000" dirty="0">
                <a:cs typeface="Arial" panose="020B0604020202020204" pitchFamily="34" charset="0"/>
              </a:rPr>
              <a:t>                </a:t>
            </a:r>
            <a:r>
              <a:rPr lang="en-US" altLang="zh-CN" sz="2000" dirty="0">
                <a:cs typeface="Arial" panose="020B0604020202020204" pitchFamily="34" charset="0"/>
              </a:rPr>
              <a:t>(c)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feasible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decomposition</a:t>
            </a:r>
            <a:endParaRPr lang="en-US" sz="2000" dirty="0">
              <a:cs typeface="Arial" panose="020B0604020202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9E259C1-265D-D84C-A62B-52FF881FF051}"/>
              </a:ext>
            </a:extLst>
          </p:cNvPr>
          <p:cNvGrpSpPr/>
          <p:nvPr/>
        </p:nvGrpSpPr>
        <p:grpSpPr>
          <a:xfrm>
            <a:off x="4137563" y="5085748"/>
            <a:ext cx="1204757" cy="537575"/>
            <a:chOff x="6035924" y="16510716"/>
            <a:chExt cx="1752169" cy="781836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AFC17C5-FB13-5648-961A-89940E8B2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080" t="65504" r="65923" b="33127"/>
            <a:stretch/>
          </p:blipFill>
          <p:spPr>
            <a:xfrm>
              <a:off x="6035924" y="16602380"/>
              <a:ext cx="564901" cy="50131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DA43593-3B06-3A4F-9527-F936B80BB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561" t="65030" r="52458" b="32836"/>
            <a:stretch/>
          </p:blipFill>
          <p:spPr>
            <a:xfrm>
              <a:off x="6944718" y="16510716"/>
              <a:ext cx="843375" cy="781836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42E88AD-9D0A-8B4D-8B26-0E2D509345F4}"/>
                </a:ext>
              </a:extLst>
            </p:cNvPr>
            <p:cNvSpPr/>
            <p:nvPr/>
          </p:nvSpPr>
          <p:spPr>
            <a:xfrm>
              <a:off x="6529167" y="16568372"/>
              <a:ext cx="455083" cy="5819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+mj-lt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79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EC40C-1E54-A84C-97E6-088793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A1084-4E94-EE46-96C4-8FEF8ACD0A75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088F43-D175-5F4A-8788-373172766EDE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616853-76A2-284D-A591-A19AA85ED649}"/>
              </a:ext>
            </a:extLst>
          </p:cNvPr>
          <p:cNvGrpSpPr/>
          <p:nvPr/>
        </p:nvGrpSpPr>
        <p:grpSpPr>
          <a:xfrm>
            <a:off x="1187824" y="1592648"/>
            <a:ext cx="9484659" cy="958043"/>
            <a:chOff x="1187824" y="1592648"/>
            <a:chExt cx="9484659" cy="11698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F728F0-5B66-7941-BF2A-B193A2A2A8AA}"/>
                </a:ext>
              </a:extLst>
            </p:cNvPr>
            <p:cNvSpPr/>
            <p:nvPr/>
          </p:nvSpPr>
          <p:spPr>
            <a:xfrm>
              <a:off x="11878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Local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clustering</a:t>
              </a:r>
              <a:endParaRPr lang="en-US" sz="2400" b="1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B7647F-C384-FD45-B535-5E5A1D5AD2FC}"/>
                </a:ext>
              </a:extLst>
            </p:cNvPr>
            <p:cNvSpPr/>
            <p:nvPr/>
          </p:nvSpPr>
          <p:spPr>
            <a:xfrm>
              <a:off x="81982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Global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clustering</a:t>
              </a:r>
              <a:endParaRPr lang="en-US" sz="2400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BC8CD0-2E30-1D42-B4A5-C66D08828561}"/>
                </a:ext>
              </a:extLst>
            </p:cNvPr>
            <p:cNvSpPr/>
            <p:nvPr/>
          </p:nvSpPr>
          <p:spPr>
            <a:xfrm>
              <a:off x="46930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Re-ID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Adaptation</a:t>
              </a:r>
              <a:r>
                <a:rPr lang="zh-CN" altLang="en-US" sz="2400" b="1" dirty="0"/>
                <a:t> </a:t>
              </a:r>
              <a:endParaRPr lang="en-US" sz="2400" b="1" dirty="0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9E74F79-3A6F-EF4E-96AA-AA40D5D7860C}"/>
                </a:ext>
              </a:extLst>
            </p:cNvPr>
            <p:cNvSpPr/>
            <p:nvPr/>
          </p:nvSpPr>
          <p:spPr>
            <a:xfrm>
              <a:off x="3877236" y="1966346"/>
              <a:ext cx="546847" cy="403411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C2477C71-5086-B34E-9A0F-7AFBC02583F2}"/>
                </a:ext>
              </a:extLst>
            </p:cNvPr>
            <p:cNvSpPr/>
            <p:nvPr/>
          </p:nvSpPr>
          <p:spPr>
            <a:xfrm>
              <a:off x="7409330" y="1966346"/>
              <a:ext cx="546847" cy="403411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0F8C1-9CB9-F54F-8A8E-BC19D8833389}"/>
              </a:ext>
            </a:extLst>
          </p:cNvPr>
          <p:cNvSpPr/>
          <p:nvPr/>
        </p:nvSpPr>
        <p:spPr>
          <a:xfrm>
            <a:off x="182417" y="878776"/>
            <a:ext cx="5686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Hierarchical tracking framework</a:t>
            </a:r>
          </a:p>
        </p:txBody>
      </p:sp>
    </p:spTree>
    <p:extLst>
      <p:ext uri="{BB962C8B-B14F-4D97-AF65-F5344CB8AC3E}">
        <p14:creationId xmlns:p14="http://schemas.microsoft.com/office/powerpoint/2010/main" val="117237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EC40C-1E54-A84C-97E6-088793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A1084-4E94-EE46-96C4-8FEF8ACD0A75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088F43-D175-5F4A-8788-373172766EDE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0F8C1-9CB9-F54F-8A8E-BC19D8833389}"/>
              </a:ext>
            </a:extLst>
          </p:cNvPr>
          <p:cNvSpPr/>
          <p:nvPr/>
        </p:nvSpPr>
        <p:spPr>
          <a:xfrm>
            <a:off x="182417" y="878776"/>
            <a:ext cx="5686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Hierarchical tracking framework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9145E0-083F-FA4D-A22A-568FDD082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48" t="14527" r="48090" b="78806"/>
          <a:stretch/>
        </p:blipFill>
        <p:spPr>
          <a:xfrm>
            <a:off x="1203157" y="2769342"/>
            <a:ext cx="9531968" cy="27726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524FDC7-8335-BF48-9081-1294EC10CFDF}"/>
              </a:ext>
            </a:extLst>
          </p:cNvPr>
          <p:cNvSpPr/>
          <p:nvPr/>
        </p:nvSpPr>
        <p:spPr>
          <a:xfrm>
            <a:off x="1203157" y="5687348"/>
            <a:ext cx="9547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cs typeface="Arial" panose="020B0604020202020204" pitchFamily="34" charset="0"/>
              </a:rPr>
              <a:t>Local clustering. Decompose the detection graph into local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cs typeface="Arial" panose="020B0604020202020204" pitchFamily="34" charset="0"/>
              </a:rPr>
              <a:t>tracklets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using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Correlation Clustering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[1,2]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with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similarity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calculated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by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cs typeface="Arial" panose="020B0604020202020204" pitchFamily="34" charset="0"/>
              </a:rPr>
              <a:t>DeepMatching</a:t>
            </a:r>
            <a:r>
              <a:rPr lang="zh-CN" altLang="en-US" sz="2000" dirty="0">
                <a:cs typeface="Arial" panose="020B0604020202020204" pitchFamily="34" charset="0"/>
              </a:rPr>
              <a:t> </a:t>
            </a:r>
            <a:r>
              <a:rPr lang="en-US" altLang="zh-CN" sz="2000" dirty="0">
                <a:cs typeface="Arial" panose="020B0604020202020204" pitchFamily="34" charset="0"/>
              </a:rPr>
              <a:t>[3].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D23150-BC76-E64E-8301-E30FDB234DDC}"/>
              </a:ext>
            </a:extLst>
          </p:cNvPr>
          <p:cNvSpPr/>
          <p:nvPr/>
        </p:nvSpPr>
        <p:spPr>
          <a:xfrm>
            <a:off x="0" y="6576421"/>
            <a:ext cx="9575510" cy="286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Revaud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et al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DeepMatching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 Hierarchical deformable dense matching. IJCV’16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5C5693-A2D1-1A4C-B38B-0BDFCE60EFF3}"/>
              </a:ext>
            </a:extLst>
          </p:cNvPr>
          <p:cNvGrpSpPr/>
          <p:nvPr/>
        </p:nvGrpSpPr>
        <p:grpSpPr>
          <a:xfrm>
            <a:off x="1187824" y="1592648"/>
            <a:ext cx="9484659" cy="958043"/>
            <a:chOff x="1187824" y="1592648"/>
            <a:chExt cx="9484659" cy="11698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D852B9-1D8E-DC42-8EBF-1FAFF07D96AC}"/>
                </a:ext>
              </a:extLst>
            </p:cNvPr>
            <p:cNvSpPr/>
            <p:nvPr/>
          </p:nvSpPr>
          <p:spPr>
            <a:xfrm>
              <a:off x="11878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Local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clustering</a:t>
              </a:r>
              <a:endParaRPr lang="en-US" sz="2400" b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67004D-BF39-B840-B373-7CC11D3C4C76}"/>
                </a:ext>
              </a:extLst>
            </p:cNvPr>
            <p:cNvSpPr/>
            <p:nvPr/>
          </p:nvSpPr>
          <p:spPr>
            <a:xfrm>
              <a:off x="81982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Global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clustering</a:t>
              </a:r>
              <a:endParaRPr lang="en-US" sz="2400" b="1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05D91C-6DBA-6540-8D26-E88F1A30D2FB}"/>
                </a:ext>
              </a:extLst>
            </p:cNvPr>
            <p:cNvSpPr/>
            <p:nvPr/>
          </p:nvSpPr>
          <p:spPr>
            <a:xfrm>
              <a:off x="46930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Re-ID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Adaptation</a:t>
              </a:r>
              <a:r>
                <a:rPr lang="zh-CN" altLang="en-US" sz="2400" b="1" dirty="0"/>
                <a:t> </a:t>
              </a:r>
              <a:endParaRPr lang="en-US" sz="2400" b="1" dirty="0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8BF54B3-8537-BF4F-ADBD-2B4DE9E63D65}"/>
                </a:ext>
              </a:extLst>
            </p:cNvPr>
            <p:cNvSpPr/>
            <p:nvPr/>
          </p:nvSpPr>
          <p:spPr>
            <a:xfrm>
              <a:off x="3877236" y="1966346"/>
              <a:ext cx="546847" cy="403411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82B421B2-BD0C-D242-BC33-6D0AAD00C756}"/>
                </a:ext>
              </a:extLst>
            </p:cNvPr>
            <p:cNvSpPr/>
            <p:nvPr/>
          </p:nvSpPr>
          <p:spPr>
            <a:xfrm>
              <a:off x="7409330" y="1966346"/>
              <a:ext cx="546847" cy="403411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96D010A-FD7A-1E4A-84CA-F3635234361C}"/>
              </a:ext>
            </a:extLst>
          </p:cNvPr>
          <p:cNvSpPr/>
          <p:nvPr/>
        </p:nvSpPr>
        <p:spPr>
          <a:xfrm>
            <a:off x="3771436" y="1471729"/>
            <a:ext cx="7191817" cy="12276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80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EC40C-1E54-A84C-97E6-088793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A1084-4E94-EE46-96C4-8FEF8ACD0A75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088F43-D175-5F4A-8788-373172766EDE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0F8C1-9CB9-F54F-8A8E-BC19D8833389}"/>
              </a:ext>
            </a:extLst>
          </p:cNvPr>
          <p:cNvSpPr/>
          <p:nvPr/>
        </p:nvSpPr>
        <p:spPr>
          <a:xfrm>
            <a:off x="182417" y="878776"/>
            <a:ext cx="5686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Hierarchical tracking framework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ED89D5-2E26-CF40-91E8-5060F0AE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24" y="2703926"/>
            <a:ext cx="5838618" cy="33388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E29F1E-8DAF-A84F-96D7-CB1298DB5082}"/>
              </a:ext>
            </a:extLst>
          </p:cNvPr>
          <p:cNvSpPr/>
          <p:nvPr/>
        </p:nvSpPr>
        <p:spPr>
          <a:xfrm>
            <a:off x="0" y="6383917"/>
            <a:ext cx="9575510" cy="498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[4] Sun et al. Deep learning face representation by joint identification-verification. NIPS’14.</a:t>
            </a:r>
          </a:p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Szegedy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et al. Going deeper with convolutions. CVPR’15.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09EFEF-E924-294D-8A8C-69DA5190D308}"/>
              </a:ext>
            </a:extLst>
          </p:cNvPr>
          <p:cNvSpPr/>
          <p:nvPr/>
        </p:nvSpPr>
        <p:spPr>
          <a:xfrm>
            <a:off x="7383740" y="3777417"/>
            <a:ext cx="40935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The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</a:t>
            </a:r>
            <a:r>
              <a:rPr lang="en-US" dirty="0">
                <a:cs typeface="Arial" panose="020B0604020202020204" pitchFamily="34" charset="0"/>
              </a:rPr>
              <a:t>mage pairs are fed into two weights sharing CNN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branches followed by the matching part. </a:t>
            </a:r>
            <a:r>
              <a:rPr lang="en-US" altLang="zh-CN" dirty="0">
                <a:cs typeface="Arial" panose="020B0604020202020204" pitchFamily="34" charset="0"/>
              </a:rPr>
              <a:t>Only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verification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part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is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finetuned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during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adaptation.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46A2A-2C58-D043-8A12-7C4CD5954B28}"/>
              </a:ext>
            </a:extLst>
          </p:cNvPr>
          <p:cNvSpPr/>
          <p:nvPr/>
        </p:nvSpPr>
        <p:spPr>
          <a:xfrm>
            <a:off x="974171" y="6056264"/>
            <a:ext cx="6567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Arial" panose="020B0604020202020204" pitchFamily="34" charset="0"/>
              </a:rPr>
              <a:t>Re-</a:t>
            </a:r>
            <a:r>
              <a:rPr lang="en-US" altLang="zh-CN" dirty="0">
                <a:cs typeface="Arial" panose="020B0604020202020204" pitchFamily="34" charset="0"/>
              </a:rPr>
              <a:t>ID</a:t>
            </a:r>
            <a:r>
              <a:rPr lang="en-US" dirty="0">
                <a:cs typeface="Arial" panose="020B0604020202020204" pitchFamily="34" charset="0"/>
              </a:rPr>
              <a:t> network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of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classification-verification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architecture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similar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to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[4].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960143-2FFE-F14E-B9D2-8B8315E15B57}"/>
              </a:ext>
            </a:extLst>
          </p:cNvPr>
          <p:cNvGrpSpPr/>
          <p:nvPr/>
        </p:nvGrpSpPr>
        <p:grpSpPr>
          <a:xfrm>
            <a:off x="1187824" y="1592648"/>
            <a:ext cx="9484659" cy="958043"/>
            <a:chOff x="1187824" y="1592648"/>
            <a:chExt cx="9484659" cy="11698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96653E-3FC2-414E-B377-0122780425DF}"/>
                </a:ext>
              </a:extLst>
            </p:cNvPr>
            <p:cNvSpPr/>
            <p:nvPr/>
          </p:nvSpPr>
          <p:spPr>
            <a:xfrm>
              <a:off x="11878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Local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clustering</a:t>
              </a:r>
              <a:endParaRPr lang="en-US" sz="2400" b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9F18A1-4395-6340-917A-F16A940FFB55}"/>
                </a:ext>
              </a:extLst>
            </p:cNvPr>
            <p:cNvSpPr/>
            <p:nvPr/>
          </p:nvSpPr>
          <p:spPr>
            <a:xfrm>
              <a:off x="81982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Global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clustering</a:t>
              </a:r>
              <a:endParaRPr lang="en-US" sz="2400" b="1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CFA72F-E781-0A4C-968D-10C06F576F17}"/>
                </a:ext>
              </a:extLst>
            </p:cNvPr>
            <p:cNvSpPr/>
            <p:nvPr/>
          </p:nvSpPr>
          <p:spPr>
            <a:xfrm>
              <a:off x="46930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Re-ID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Adaptation</a:t>
              </a:r>
              <a:r>
                <a:rPr lang="zh-CN" altLang="en-US" sz="2400" b="1" dirty="0"/>
                <a:t> </a:t>
              </a:r>
              <a:endParaRPr lang="en-US" sz="2400" b="1" dirty="0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4500657-E70E-7147-8AAA-89AC2CBAF7A2}"/>
                </a:ext>
              </a:extLst>
            </p:cNvPr>
            <p:cNvSpPr/>
            <p:nvPr/>
          </p:nvSpPr>
          <p:spPr>
            <a:xfrm>
              <a:off x="3877236" y="1966346"/>
              <a:ext cx="546847" cy="403411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A9DB22F7-A88C-FA42-A5AF-82BD74193BFB}"/>
                </a:ext>
              </a:extLst>
            </p:cNvPr>
            <p:cNvSpPr/>
            <p:nvPr/>
          </p:nvSpPr>
          <p:spPr>
            <a:xfrm>
              <a:off x="7409330" y="1966346"/>
              <a:ext cx="546847" cy="403411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322F807-09D6-AD4C-9261-03D3EAFE7C92}"/>
              </a:ext>
            </a:extLst>
          </p:cNvPr>
          <p:cNvSpPr/>
          <p:nvPr/>
        </p:nvSpPr>
        <p:spPr>
          <a:xfrm>
            <a:off x="7383740" y="1471729"/>
            <a:ext cx="3579513" cy="12276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737140-6AB2-374C-A998-E30D01E43985}"/>
              </a:ext>
            </a:extLst>
          </p:cNvPr>
          <p:cNvSpPr/>
          <p:nvPr/>
        </p:nvSpPr>
        <p:spPr>
          <a:xfrm>
            <a:off x="1005282" y="1462134"/>
            <a:ext cx="3579513" cy="12276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E0D5EB-DC79-0342-9B20-0E868178CC04}"/>
              </a:ext>
            </a:extLst>
          </p:cNvPr>
          <p:cNvSpPr/>
          <p:nvPr/>
        </p:nvSpPr>
        <p:spPr>
          <a:xfrm>
            <a:off x="7409330" y="5198610"/>
            <a:ext cx="4093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</a:pPr>
            <a:r>
              <a:rPr lang="en-US" altLang="zh-CN" dirty="0" err="1">
                <a:cs typeface="Arial" panose="020B0604020202020204" pitchFamily="34" charset="0"/>
              </a:rPr>
              <a:t>GoogLeNet</a:t>
            </a:r>
            <a:r>
              <a:rPr lang="en-US" altLang="zh-CN" dirty="0">
                <a:cs typeface="Arial" panose="020B0604020202020204" pitchFamily="34" charset="0"/>
              </a:rPr>
              <a:t>[5]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with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ImageNet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initialization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is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used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as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the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CNN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r>
              <a:rPr lang="en-US" altLang="zh-CN" dirty="0">
                <a:cs typeface="Arial" panose="020B0604020202020204" pitchFamily="34" charset="0"/>
              </a:rPr>
              <a:t>part.</a:t>
            </a:r>
            <a:r>
              <a:rPr lang="zh-CN" altLang="en-US" dirty="0">
                <a:cs typeface="Arial" panose="020B0604020202020204" pitchFamily="34" charset="0"/>
              </a:rPr>
              <a:t> 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72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89EC40C-1E54-A84C-97E6-0887933D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" y="75172"/>
            <a:ext cx="7972425" cy="511120"/>
          </a:xfrm>
        </p:spPr>
        <p:txBody>
          <a:bodyPr anchor="ctr">
            <a:noAutofit/>
          </a:bodyPr>
          <a:lstStyle/>
          <a:p>
            <a:pPr>
              <a:lnSpc>
                <a:spcPts val="5600"/>
              </a:lnSpc>
            </a:pPr>
            <a:r>
              <a:rPr lang="en-US" altLang="zh-CN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US" altLang="en-US" sz="1200" b="1" baseline="30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A1084-4E94-EE46-96C4-8FEF8ACD0A75}"/>
              </a:ext>
            </a:extLst>
          </p:cNvPr>
          <p:cNvCxnSpPr/>
          <p:nvPr/>
        </p:nvCxnSpPr>
        <p:spPr>
          <a:xfrm>
            <a:off x="0" y="720457"/>
            <a:ext cx="12192000" cy="0"/>
          </a:xfrm>
          <a:prstGeom prst="line">
            <a:avLst/>
          </a:prstGeom>
          <a:ln w="50800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088F43-D175-5F4A-8788-373172766EDE}"/>
              </a:ext>
            </a:extLst>
          </p:cNvPr>
          <p:cNvSpPr/>
          <p:nvPr/>
        </p:nvSpPr>
        <p:spPr>
          <a:xfrm>
            <a:off x="8106609" y="291638"/>
            <a:ext cx="3813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</a:t>
            </a:r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Multi-Person Tracker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A0F8C1-9CB9-F54F-8A8E-BC19D8833389}"/>
              </a:ext>
            </a:extLst>
          </p:cNvPr>
          <p:cNvSpPr/>
          <p:nvPr/>
        </p:nvSpPr>
        <p:spPr>
          <a:xfrm>
            <a:off x="182417" y="878776"/>
            <a:ext cx="5686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Hierarchical tracking framework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29F1E-8DAF-A84F-96D7-CB1298DB5082}"/>
              </a:ext>
            </a:extLst>
          </p:cNvPr>
          <p:cNvSpPr/>
          <p:nvPr/>
        </p:nvSpPr>
        <p:spPr>
          <a:xfrm>
            <a:off x="0" y="6576421"/>
            <a:ext cx="9575510" cy="286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buClr>
                <a:srgbClr val="000000"/>
              </a:buClr>
              <a:buSzPts val="1620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[4] Sun et al. Deep learning face representation by joint identification-verification. NIPS’14.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09EFEF-E924-294D-8A8C-69DA5190D308}"/>
              </a:ext>
            </a:extLst>
          </p:cNvPr>
          <p:cNvSpPr/>
          <p:nvPr/>
        </p:nvSpPr>
        <p:spPr>
          <a:xfrm>
            <a:off x="7014774" y="3777417"/>
            <a:ext cx="4936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ct val="100000"/>
            </a:pPr>
            <a:r>
              <a:rPr lang="en-US" altLang="zh-CN" dirty="0">
                <a:cs typeface="Arial" panose="020B0604020202020204" pitchFamily="34" charset="0"/>
              </a:rPr>
              <a:t>Training examples mined with physical constraints:</a:t>
            </a:r>
          </a:p>
          <a:p>
            <a:pPr marL="285750" indent="-28575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cs typeface="Arial" panose="020B0604020202020204" pitchFamily="34" charset="0"/>
              </a:rPr>
              <a:t>Positive pair, i.e. image pair in the same </a:t>
            </a:r>
            <a:r>
              <a:rPr lang="en-US" altLang="zh-CN" dirty="0" err="1">
                <a:cs typeface="Arial" panose="020B0604020202020204" pitchFamily="34" charset="0"/>
              </a:rPr>
              <a:t>tracklet</a:t>
            </a:r>
            <a:r>
              <a:rPr lang="en-US" altLang="zh-CN" dirty="0">
                <a:cs typeface="Arial" panose="020B0604020202020204" pitchFamily="34" charset="0"/>
              </a:rPr>
              <a:t>. </a:t>
            </a:r>
          </a:p>
          <a:p>
            <a:pPr marL="285750" indent="-28575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dirty="0">
                <a:cs typeface="Arial" panose="020B0604020202020204" pitchFamily="34" charset="0"/>
              </a:rPr>
              <a:t>Negative pair, i.e. image pair overlapping temporally but not spatially.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46A2A-2C58-D043-8A12-7C4CD5954B28}"/>
              </a:ext>
            </a:extLst>
          </p:cNvPr>
          <p:cNvSpPr/>
          <p:nvPr/>
        </p:nvSpPr>
        <p:spPr>
          <a:xfrm>
            <a:off x="1312587" y="5921446"/>
            <a:ext cx="3961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Training examples mining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960143-2FFE-F14E-B9D2-8B8315E15B57}"/>
              </a:ext>
            </a:extLst>
          </p:cNvPr>
          <p:cNvGrpSpPr/>
          <p:nvPr/>
        </p:nvGrpSpPr>
        <p:grpSpPr>
          <a:xfrm>
            <a:off x="1187824" y="1592648"/>
            <a:ext cx="9484659" cy="958043"/>
            <a:chOff x="1187824" y="1592648"/>
            <a:chExt cx="9484659" cy="11698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96653E-3FC2-414E-B377-0122780425DF}"/>
                </a:ext>
              </a:extLst>
            </p:cNvPr>
            <p:cNvSpPr/>
            <p:nvPr/>
          </p:nvSpPr>
          <p:spPr>
            <a:xfrm>
              <a:off x="11878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Local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clustering</a:t>
              </a:r>
              <a:endParaRPr lang="en-US" sz="2400" b="1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9F18A1-4395-6340-917A-F16A940FFB55}"/>
                </a:ext>
              </a:extLst>
            </p:cNvPr>
            <p:cNvSpPr/>
            <p:nvPr/>
          </p:nvSpPr>
          <p:spPr>
            <a:xfrm>
              <a:off x="81982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Global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clustering</a:t>
              </a:r>
              <a:endParaRPr lang="en-US" sz="2400" b="1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CFA72F-E781-0A4C-968D-10C06F576F17}"/>
                </a:ext>
              </a:extLst>
            </p:cNvPr>
            <p:cNvSpPr/>
            <p:nvPr/>
          </p:nvSpPr>
          <p:spPr>
            <a:xfrm>
              <a:off x="4693024" y="1592648"/>
              <a:ext cx="2474259" cy="11698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Re-ID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Adaptation</a:t>
              </a:r>
              <a:r>
                <a:rPr lang="zh-CN" altLang="en-US" sz="2400" b="1" dirty="0"/>
                <a:t> </a:t>
              </a:r>
              <a:endParaRPr lang="en-US" sz="2400" b="1" dirty="0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4500657-E70E-7147-8AAA-89AC2CBAF7A2}"/>
                </a:ext>
              </a:extLst>
            </p:cNvPr>
            <p:cNvSpPr/>
            <p:nvPr/>
          </p:nvSpPr>
          <p:spPr>
            <a:xfrm>
              <a:off x="3877236" y="1966346"/>
              <a:ext cx="546847" cy="403411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A9DB22F7-A88C-FA42-A5AF-82BD74193BFB}"/>
                </a:ext>
              </a:extLst>
            </p:cNvPr>
            <p:cNvSpPr/>
            <p:nvPr/>
          </p:nvSpPr>
          <p:spPr>
            <a:xfrm>
              <a:off x="7409330" y="1966346"/>
              <a:ext cx="546847" cy="403411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322F807-09D6-AD4C-9261-03D3EAFE7C92}"/>
              </a:ext>
            </a:extLst>
          </p:cNvPr>
          <p:cNvSpPr/>
          <p:nvPr/>
        </p:nvSpPr>
        <p:spPr>
          <a:xfrm>
            <a:off x="7383740" y="1471729"/>
            <a:ext cx="3579513" cy="12276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737140-6AB2-374C-A998-E30D01E43985}"/>
              </a:ext>
            </a:extLst>
          </p:cNvPr>
          <p:cNvSpPr/>
          <p:nvPr/>
        </p:nvSpPr>
        <p:spPr>
          <a:xfrm>
            <a:off x="1005282" y="1462134"/>
            <a:ext cx="3579513" cy="12276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3E77DC-5B8F-9146-9BE9-C6B09DCF5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4" y="2838860"/>
            <a:ext cx="6490794" cy="29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87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4990</TotalTime>
  <Words>1335</Words>
  <Application>Microsoft Macintosh PowerPoint</Application>
  <PresentationFormat>Widescreen</PresentationFormat>
  <Paragraphs>176</Paragraphs>
  <Slides>15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Noto Sans Symbols</vt:lpstr>
      <vt:lpstr>Angsana New</vt:lpstr>
      <vt:lpstr>Arial</vt:lpstr>
      <vt:lpstr>Calibri</vt:lpstr>
      <vt:lpstr>Calibri Light</vt:lpstr>
      <vt:lpstr>Wingdings</vt:lpstr>
      <vt:lpstr>Office Theme</vt:lpstr>
      <vt:lpstr>Customized Multi-Person Tracker</vt:lpstr>
      <vt:lpstr>Problem statement</vt:lpstr>
      <vt:lpstr>Background</vt:lpstr>
      <vt:lpstr>Background</vt:lpstr>
      <vt:lpstr>Background</vt:lpstr>
      <vt:lpstr>Framework</vt:lpstr>
      <vt:lpstr>Framework</vt:lpstr>
      <vt:lpstr>Framework</vt:lpstr>
      <vt:lpstr>Framework</vt:lpstr>
      <vt:lpstr>Framework</vt:lpstr>
      <vt:lpstr>Experiments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</dc:title>
  <dc:creator>Liqian Ma</dc:creator>
  <cp:lastModifiedBy>Liqian Ma</cp:lastModifiedBy>
  <cp:revision>129</cp:revision>
  <dcterms:created xsi:type="dcterms:W3CDTF">2018-06-08T12:57:17Z</dcterms:created>
  <dcterms:modified xsi:type="dcterms:W3CDTF">2021-02-24T22:49:12Z</dcterms:modified>
</cp:coreProperties>
</file>